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7" r:id="rId2"/>
    <p:sldId id="256" r:id="rId3"/>
    <p:sldId id="258" r:id="rId4"/>
    <p:sldId id="259" r:id="rId5"/>
    <p:sldId id="260" r:id="rId6"/>
    <p:sldId id="261" r:id="rId7"/>
    <p:sldId id="264" r:id="rId8"/>
    <p:sldId id="263" r:id="rId9"/>
    <p:sldId id="265" r:id="rId10"/>
    <p:sldId id="266" r:id="rId11"/>
    <p:sldId id="267" r:id="rId12"/>
    <p:sldId id="268" r:id="rId13"/>
    <p:sldId id="269" r:id="rId14"/>
    <p:sldId id="262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12"/>
    <p:restoredTop sz="94664"/>
  </p:normalViewPr>
  <p:slideViewPr>
    <p:cSldViewPr snapToGrid="0">
      <p:cViewPr varScale="1">
        <p:scale>
          <a:sx n="196" d="100"/>
          <a:sy n="196" d="100"/>
        </p:scale>
        <p:origin x="15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BB474-66A0-7246-A9D2-4D12A673BE85}" type="datetimeFigureOut">
              <a:rPr lang="en-US" smtClean="0"/>
              <a:t>7/2/24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2D261E-BBBA-5E40-BDA4-371AA0AAF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678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CA0C7-E949-6F91-BDFF-6F0399900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398D04-9D35-A832-DF4D-B57FA574CF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1E791-5220-9D80-8F3B-71EB75EB4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7A71E-FDF0-4CB8-A62D-FD8332F243CA}" type="datetimeFigureOut">
              <a:rPr lang="en-US" smtClean="0"/>
              <a:t>7/2/24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D0F7C-3B82-035D-AD99-3B4141CF2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58F65-CDB4-F5FB-05A2-1ECBA7E8D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4E1C-73AC-4EBC-8AB4-C1D0C2FF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375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0658-FEF0-FCC3-9826-F7D502384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179D4C-C59F-D7A9-9FE5-9705B95968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D6043-0C64-DAAB-46E0-D55B8916E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7A71E-FDF0-4CB8-A62D-FD8332F243CA}" type="datetimeFigureOut">
              <a:rPr lang="en-US" smtClean="0"/>
              <a:t>7/2/24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6EB9B9-9462-47C9-26C6-05D2DB403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BBF2E-B411-7935-6D33-FE5AE854B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4E1C-73AC-4EBC-8AB4-C1D0C2FF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79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0E0B55-80FD-21C5-8478-2175C13C8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CD535-1D34-B7A1-C36F-694D6FCF0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5BAA8-9CB9-2FA1-DCA7-096C0FBE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7A71E-FDF0-4CB8-A62D-FD8332F243CA}" type="datetimeFigureOut">
              <a:rPr lang="en-US" smtClean="0"/>
              <a:t>7/2/24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7736C-C2FB-080E-C62C-EB21BC6CC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B1AA4-80E6-B1D2-3F7D-17FCF4139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4E1C-73AC-4EBC-8AB4-C1D0C2FF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718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BB164-DD7C-11FC-4E76-56402D9C6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B7AEB-0737-1BE6-6101-43CB9524F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00F64-D06A-1A15-F99B-64356524A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7A71E-FDF0-4CB8-A62D-FD8332F243CA}" type="datetimeFigureOut">
              <a:rPr lang="en-US" smtClean="0"/>
              <a:t>7/2/24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CC222-A6B7-6378-850E-10FBA6DA6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B860D-5744-7DFD-23C5-13A90FD89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4E1C-73AC-4EBC-8AB4-C1D0C2FF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719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F858C-705D-91EB-D302-6235B3AC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E038D-0FB6-BDCA-D2DB-439766D093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0E7C5-2835-8590-1EAC-A73FB2CCF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7A71E-FDF0-4CB8-A62D-FD8332F243CA}" type="datetimeFigureOut">
              <a:rPr lang="en-US" smtClean="0"/>
              <a:t>7/2/24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77013-200C-5756-B899-A46E97C5E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8F00A-4C2E-BC21-C5A6-B1F13416B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4E1C-73AC-4EBC-8AB4-C1D0C2FF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97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ED1B2-AB19-2454-6F71-69043F99E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253F5-4954-2A1F-EF1C-C8C4B82931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9873DC-229D-E7A9-438F-995D720D95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C2AD40-10A1-87D3-0DCD-A03CDCF5B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7A71E-FDF0-4CB8-A62D-FD8332F243CA}" type="datetimeFigureOut">
              <a:rPr lang="en-US" smtClean="0"/>
              <a:t>7/2/24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05C074-6805-199D-A73F-919772361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C8DB7F-0EB5-DEA8-EDFC-9B1062256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4E1C-73AC-4EBC-8AB4-C1D0C2FF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718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F621-EE33-E109-548A-EE106EE2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134E2-4B43-053A-8509-A04988A6F2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6EAEE4-64AE-23A8-9D0A-AC5AA19792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B795C0-7D86-FBB3-A5ED-62D5B7C032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EFA9E2-A157-F09C-A412-8DA45D6F2C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D77CBF-4F47-2E26-5D82-D8EB21784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7A71E-FDF0-4CB8-A62D-FD8332F243CA}" type="datetimeFigureOut">
              <a:rPr lang="en-US" smtClean="0"/>
              <a:t>7/2/24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C879FE-F246-F5FD-1CDC-26D9969EC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F7C39D-D338-96F9-3AFE-1283CA470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4E1C-73AC-4EBC-8AB4-C1D0C2FF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74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031BD-B094-52CB-848C-D28FB4FEA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E0C22C-9A24-49E8-D4ED-FE230D8AD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7A71E-FDF0-4CB8-A62D-FD8332F243CA}" type="datetimeFigureOut">
              <a:rPr lang="en-US" smtClean="0"/>
              <a:t>7/2/24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5D54CF-8BD1-C5A2-E560-0E91CFC2E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7204CB-D509-7B72-5A9F-E3B6F6337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4E1C-73AC-4EBC-8AB4-C1D0C2FF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74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45B54B-9645-C045-701B-9B8642FE8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7A71E-FDF0-4CB8-A62D-FD8332F243CA}" type="datetimeFigureOut">
              <a:rPr lang="en-US" smtClean="0"/>
              <a:t>7/2/24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48BCDE-C26F-11C4-AFA8-083F628FA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3BFDCD-A118-03E8-F3C0-AFF0DEFF1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4E1C-73AC-4EBC-8AB4-C1D0C2FF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481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A6456-AC07-D1A1-D97A-FDE6817C4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4D82D-0DF4-6732-2B1E-3BBBAC397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494C1-5B2C-20E0-2ACC-74E6AD3F24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4265EB-F975-8D54-3F0E-7F17BE8A6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7A71E-FDF0-4CB8-A62D-FD8332F243CA}" type="datetimeFigureOut">
              <a:rPr lang="en-US" smtClean="0"/>
              <a:t>7/2/24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9A89BE-73E8-D152-0521-6A9360D1B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3A33F-0228-5D82-16E5-14F7D2FC8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4E1C-73AC-4EBC-8AB4-C1D0C2FF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070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9342-3F72-4939-6D8D-9215A2161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898116-CC5C-E70B-044A-277CCC1E69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F6AA3A-946A-6729-F67E-102287C13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1A2214-CA18-F092-A630-A9D92E018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7A71E-FDF0-4CB8-A62D-FD8332F243CA}" type="datetimeFigureOut">
              <a:rPr lang="en-US" smtClean="0"/>
              <a:t>7/2/24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A73BD5-268A-8518-CB27-1458EB41E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033B20-AD72-F80C-8CB1-0DDAC6282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4E1C-73AC-4EBC-8AB4-C1D0C2FF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03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8053E9-1F2B-5E54-78F1-7EED3F3E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E7E6F-CF6F-E755-FFC0-FFCA30523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D82D9-5695-9DE4-17F7-3D88070B66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C7A71E-FDF0-4CB8-A62D-FD8332F243CA}" type="datetimeFigureOut">
              <a:rPr lang="en-US" smtClean="0"/>
              <a:t>7/2/24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1787E-41F9-713B-789C-4213B609B2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CFDEE-364B-83C4-31B2-315B1A7323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ED4E1C-73AC-4EBC-8AB4-C1D0C2FF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78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"/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"/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"/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"/><Relationship Id="rId2" Type="http://schemas.openxmlformats.org/officeDocument/2006/relationships/image" Target="../media/image69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tif"/><Relationship Id="rId4" Type="http://schemas.openxmlformats.org/officeDocument/2006/relationships/image" Target="../media/image71.t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"/><Relationship Id="rId2" Type="http://schemas.openxmlformats.org/officeDocument/2006/relationships/image" Target="../media/image73.t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t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if"/><Relationship Id="rId7" Type="http://schemas.openxmlformats.org/officeDocument/2006/relationships/image" Target="../media/image88.tif"/><Relationship Id="rId2" Type="http://schemas.openxmlformats.org/officeDocument/2006/relationships/image" Target="../media/image83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tif"/><Relationship Id="rId5" Type="http://schemas.openxmlformats.org/officeDocument/2006/relationships/image" Target="../media/image86.tif"/><Relationship Id="rId4" Type="http://schemas.openxmlformats.org/officeDocument/2006/relationships/image" Target="../media/image85.t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if"/><Relationship Id="rId7" Type="http://schemas.openxmlformats.org/officeDocument/2006/relationships/image" Target="../media/image94.tif"/><Relationship Id="rId2" Type="http://schemas.openxmlformats.org/officeDocument/2006/relationships/image" Target="../media/image89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tif"/><Relationship Id="rId5" Type="http://schemas.openxmlformats.org/officeDocument/2006/relationships/image" Target="../media/image92.tif"/><Relationship Id="rId4" Type="http://schemas.openxmlformats.org/officeDocument/2006/relationships/image" Target="../media/image91.ti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tif"/><Relationship Id="rId2" Type="http://schemas.openxmlformats.org/officeDocument/2006/relationships/image" Target="../media/image95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t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"/><Relationship Id="rId4" Type="http://schemas.openxmlformats.org/officeDocument/2006/relationships/image" Target="../media/image12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B792B8E-A952-7F2E-7C49-B8FB971DD703}"/>
              </a:ext>
            </a:extLst>
          </p:cNvPr>
          <p:cNvGrpSpPr/>
          <p:nvPr/>
        </p:nvGrpSpPr>
        <p:grpSpPr>
          <a:xfrm>
            <a:off x="1543170" y="715657"/>
            <a:ext cx="9406963" cy="5596762"/>
            <a:chOff x="1491813" y="870857"/>
            <a:chExt cx="9406963" cy="5596762"/>
          </a:xfrm>
        </p:grpSpPr>
        <p:pic>
          <p:nvPicPr>
            <p:cNvPr id="3" name="Picture 2" descr="A grid with red and blue dots&#10;&#10;Description automatically generated">
              <a:extLst>
                <a:ext uri="{FF2B5EF4-FFF2-40B4-BE49-F238E27FC236}">
                  <a16:creationId xmlns:a16="http://schemas.microsoft.com/office/drawing/2014/main" id="{9970F97C-2F3F-E3CB-9020-1CE39EE5D3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82"/>
            <a:stretch/>
          </p:blipFill>
          <p:spPr>
            <a:xfrm>
              <a:off x="1491813" y="870857"/>
              <a:ext cx="9208374" cy="5343676"/>
            </a:xfrm>
            <a:prstGeom prst="rect">
              <a:avLst/>
            </a:prstGeom>
          </p:spPr>
        </p:pic>
        <p:pic>
          <p:nvPicPr>
            <p:cNvPr id="4" name="Picture 3" descr="A grid with red and blue dots&#10;&#10;Description automatically generated">
              <a:extLst>
                <a:ext uri="{FF2B5EF4-FFF2-40B4-BE49-F238E27FC236}">
                  <a16:creationId xmlns:a16="http://schemas.microsoft.com/office/drawing/2014/main" id="{7127BD6F-2523-2A33-C814-C19E6042FD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8" r="78135" b="96153"/>
            <a:stretch/>
          </p:blipFill>
          <p:spPr>
            <a:xfrm>
              <a:off x="9723119" y="6330164"/>
              <a:ext cx="1175657" cy="13745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F8DAF8-D13E-A437-721B-986F646336B9}"/>
              </a:ext>
            </a:extLst>
          </p:cNvPr>
          <p:cNvSpPr txBox="1"/>
          <p:nvPr/>
        </p:nvSpPr>
        <p:spPr>
          <a:xfrm>
            <a:off x="149954" y="160883"/>
            <a:ext cx="6096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Summary heat map of microbes</a:t>
            </a:r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01601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s and sizes&#10;&#10;Description automatically generated">
            <a:extLst>
              <a:ext uri="{FF2B5EF4-FFF2-40B4-BE49-F238E27FC236}">
                <a16:creationId xmlns:a16="http://schemas.microsoft.com/office/drawing/2014/main" id="{3D31D514-65A4-6337-3DD5-33E9EA793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035" y="3582887"/>
            <a:ext cx="3822192" cy="29992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60170E-E5E9-B290-E37E-086B4C5AB0B0}"/>
              </a:ext>
            </a:extLst>
          </p:cNvPr>
          <p:cNvSpPr txBox="1"/>
          <p:nvPr/>
        </p:nvSpPr>
        <p:spPr>
          <a:xfrm>
            <a:off x="-1" y="19414"/>
            <a:ext cx="62372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Bacteria -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Ws-0 FLT – Col-0 PhyD FLT – Col-0 FLT Dark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9910FCB-FEBE-76EA-461E-DA3D9C9B334B}"/>
              </a:ext>
            </a:extLst>
          </p:cNvPr>
          <p:cNvGrpSpPr/>
          <p:nvPr/>
        </p:nvGrpSpPr>
        <p:grpSpPr>
          <a:xfrm>
            <a:off x="475429" y="484822"/>
            <a:ext cx="6463258" cy="3236565"/>
            <a:chOff x="475429" y="484822"/>
            <a:chExt cx="6463258" cy="323656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8C8D0F4-6D0E-8A92-DDD7-18F31F9DEB9C}"/>
                </a:ext>
              </a:extLst>
            </p:cNvPr>
            <p:cNvSpPr txBox="1"/>
            <p:nvPr/>
          </p:nvSpPr>
          <p:spPr>
            <a:xfrm>
              <a:off x="475429" y="484823"/>
              <a:ext cx="40312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a)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802579-3DD5-1DBF-2E51-11978C887828}"/>
                </a:ext>
              </a:extLst>
            </p:cNvPr>
            <p:cNvSpPr txBox="1"/>
            <p:nvPr/>
          </p:nvSpPr>
          <p:spPr>
            <a:xfrm>
              <a:off x="6535564" y="484822"/>
              <a:ext cx="40312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b)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70D356-66F5-E589-878B-41604033CC80}"/>
                </a:ext>
              </a:extLst>
            </p:cNvPr>
            <p:cNvSpPr txBox="1"/>
            <p:nvPr/>
          </p:nvSpPr>
          <p:spPr>
            <a:xfrm>
              <a:off x="3670912" y="3444388"/>
              <a:ext cx="40312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c)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3" name="Picture 12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521E00ED-7795-5135-4639-31EBF44A3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09" y="524673"/>
            <a:ext cx="3383280" cy="2999232"/>
          </a:xfrm>
          <a:prstGeom prst="rect">
            <a:avLst/>
          </a:prstGeom>
        </p:spPr>
      </p:pic>
      <p:pic>
        <p:nvPicPr>
          <p:cNvPr id="15" name="Picture 14" descr="A graph of different colors and numbers&#10;&#10;Description automatically generated with medium confidence">
            <a:extLst>
              <a:ext uri="{FF2B5EF4-FFF2-40B4-BE49-F238E27FC236}">
                <a16:creationId xmlns:a16="http://schemas.microsoft.com/office/drawing/2014/main" id="{CB0BB2DB-820C-6F20-D55E-FBDF47CA50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687" y="429768"/>
            <a:ext cx="3078480" cy="299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37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s&#10;&#10;Description automatically generated">
            <a:extLst>
              <a:ext uri="{FF2B5EF4-FFF2-40B4-BE49-F238E27FC236}">
                <a16:creationId xmlns:a16="http://schemas.microsoft.com/office/drawing/2014/main" id="{193805BC-3970-D158-4D7E-AA54D994D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035" y="3721387"/>
            <a:ext cx="3090672" cy="28285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BA05FC-2DD0-1CD7-8CFF-7A0A6652567B}"/>
              </a:ext>
            </a:extLst>
          </p:cNvPr>
          <p:cNvSpPr txBox="1"/>
          <p:nvPr/>
        </p:nvSpPr>
        <p:spPr>
          <a:xfrm>
            <a:off x="-1" y="19414"/>
            <a:ext cx="32171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Bacteria -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Ws-0 FLT –Ws-0 GC Alight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AB6112-9419-331B-19C6-5317A5862BCB}"/>
              </a:ext>
            </a:extLst>
          </p:cNvPr>
          <p:cNvSpPr txBox="1"/>
          <p:nvPr/>
        </p:nvSpPr>
        <p:spPr>
          <a:xfrm>
            <a:off x="475429" y="484823"/>
            <a:ext cx="4031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744D4-1509-7B7E-1D64-EA855C3ACF2C}"/>
              </a:ext>
            </a:extLst>
          </p:cNvPr>
          <p:cNvSpPr txBox="1"/>
          <p:nvPr/>
        </p:nvSpPr>
        <p:spPr>
          <a:xfrm>
            <a:off x="6535564" y="484822"/>
            <a:ext cx="4031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6ED2CA-CADC-2F3D-5584-87080421CFC3}"/>
              </a:ext>
            </a:extLst>
          </p:cNvPr>
          <p:cNvSpPr txBox="1"/>
          <p:nvPr/>
        </p:nvSpPr>
        <p:spPr>
          <a:xfrm>
            <a:off x="3670912" y="3444388"/>
            <a:ext cx="4031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965C5D07-4B82-CA2F-846B-78D0EC902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687" y="484822"/>
            <a:ext cx="2980944" cy="2828544"/>
          </a:xfrm>
          <a:prstGeom prst="rect">
            <a:avLst/>
          </a:prstGeom>
        </p:spPr>
      </p:pic>
      <p:pic>
        <p:nvPicPr>
          <p:cNvPr id="11" name="Picture 10" descr="A graph of a family and unclassified&#10;&#10;Description automatically generated">
            <a:extLst>
              <a:ext uri="{FF2B5EF4-FFF2-40B4-BE49-F238E27FC236}">
                <a16:creationId xmlns:a16="http://schemas.microsoft.com/office/drawing/2014/main" id="{181F41DD-5089-1D82-A936-D702592AE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0" y="484822"/>
            <a:ext cx="3310128" cy="282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426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species&#10;&#10;Description automatically generated">
            <a:extLst>
              <a:ext uri="{FF2B5EF4-FFF2-40B4-BE49-F238E27FC236}">
                <a16:creationId xmlns:a16="http://schemas.microsoft.com/office/drawing/2014/main" id="{BAEEF026-4132-41C6-A951-E9446E0C6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035" y="3582887"/>
            <a:ext cx="3950208" cy="28315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583599-739B-AF0F-C42B-AB785592EB38}"/>
              </a:ext>
            </a:extLst>
          </p:cNvPr>
          <p:cNvSpPr txBox="1"/>
          <p:nvPr/>
        </p:nvSpPr>
        <p:spPr>
          <a:xfrm>
            <a:off x="0" y="19414"/>
            <a:ext cx="42658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Bacteria – Col-0 FLT – Col-0 GC Alight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637EF0-3DFE-3B3B-065E-7987371F7747}"/>
              </a:ext>
            </a:extLst>
          </p:cNvPr>
          <p:cNvSpPr txBox="1"/>
          <p:nvPr/>
        </p:nvSpPr>
        <p:spPr>
          <a:xfrm>
            <a:off x="475429" y="484823"/>
            <a:ext cx="4031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A92469-D6A8-C144-3F5A-B7E93805A3AD}"/>
              </a:ext>
            </a:extLst>
          </p:cNvPr>
          <p:cNvSpPr txBox="1"/>
          <p:nvPr/>
        </p:nvSpPr>
        <p:spPr>
          <a:xfrm>
            <a:off x="6535564" y="484822"/>
            <a:ext cx="4031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01B9B7-1169-DA66-93E8-5D4A07E92ACE}"/>
              </a:ext>
            </a:extLst>
          </p:cNvPr>
          <p:cNvSpPr txBox="1"/>
          <p:nvPr/>
        </p:nvSpPr>
        <p:spPr>
          <a:xfrm>
            <a:off x="3670912" y="3444388"/>
            <a:ext cx="4031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1DDB04AA-DA8A-6BEE-2C7A-86EDA8B1B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52" y="484822"/>
            <a:ext cx="3413760" cy="2831592"/>
          </a:xfrm>
          <a:prstGeom prst="rect">
            <a:avLst/>
          </a:prstGeom>
        </p:spPr>
      </p:pic>
      <p:pic>
        <p:nvPicPr>
          <p:cNvPr id="14" name="Picture 13" descr="A graph of a number of bacteria&#10;&#10;Description automatically generated with medium confidence">
            <a:extLst>
              <a:ext uri="{FF2B5EF4-FFF2-40B4-BE49-F238E27FC236}">
                <a16:creationId xmlns:a16="http://schemas.microsoft.com/office/drawing/2014/main" id="{C0242E9D-2202-AF7D-AED1-374E73CA11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687" y="484822"/>
            <a:ext cx="3157728" cy="283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254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species and species&#10;&#10;Description automatically generated with medium confidence">
            <a:extLst>
              <a:ext uri="{FF2B5EF4-FFF2-40B4-BE49-F238E27FC236}">
                <a16:creationId xmlns:a16="http://schemas.microsoft.com/office/drawing/2014/main" id="{E5F183FB-D542-3C3E-EB96-FBA101AB5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802" y="3582887"/>
            <a:ext cx="3218688" cy="28041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583599-739B-AF0F-C42B-AB785592EB38}"/>
              </a:ext>
            </a:extLst>
          </p:cNvPr>
          <p:cNvSpPr txBox="1"/>
          <p:nvPr/>
        </p:nvSpPr>
        <p:spPr>
          <a:xfrm>
            <a:off x="0" y="19414"/>
            <a:ext cx="42658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Bacteria – Col-0 FLT – Col-0 GC Dark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DEB735-9609-FA9B-E708-225981490969}"/>
              </a:ext>
            </a:extLst>
          </p:cNvPr>
          <p:cNvSpPr txBox="1"/>
          <p:nvPr/>
        </p:nvSpPr>
        <p:spPr>
          <a:xfrm>
            <a:off x="475429" y="484823"/>
            <a:ext cx="4031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2C89B0-BD87-1BBF-F5F4-1626BA694BCD}"/>
              </a:ext>
            </a:extLst>
          </p:cNvPr>
          <p:cNvSpPr txBox="1"/>
          <p:nvPr/>
        </p:nvSpPr>
        <p:spPr>
          <a:xfrm>
            <a:off x="6535564" y="484822"/>
            <a:ext cx="4031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2DB1B1-E34A-3A77-97B4-572B862F6715}"/>
              </a:ext>
            </a:extLst>
          </p:cNvPr>
          <p:cNvSpPr txBox="1"/>
          <p:nvPr/>
        </p:nvSpPr>
        <p:spPr>
          <a:xfrm>
            <a:off x="3670912" y="3444388"/>
            <a:ext cx="4031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 descr="A graph of a family&#10;&#10;Description automatically generated">
            <a:extLst>
              <a:ext uri="{FF2B5EF4-FFF2-40B4-BE49-F238E27FC236}">
                <a16:creationId xmlns:a16="http://schemas.microsoft.com/office/drawing/2014/main" id="{A8266521-AFAF-26AB-BF97-5F3D0A4C15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74" y="483709"/>
            <a:ext cx="3310128" cy="2804160"/>
          </a:xfrm>
          <a:prstGeom prst="rect">
            <a:avLst/>
          </a:prstGeom>
        </p:spPr>
      </p:pic>
      <p:pic>
        <p:nvPicPr>
          <p:cNvPr id="14" name="Picture 13" descr="A graph of a number of blue bars&#10;&#10;Description automatically generated with medium confidence">
            <a:extLst>
              <a:ext uri="{FF2B5EF4-FFF2-40B4-BE49-F238E27FC236}">
                <a16:creationId xmlns:a16="http://schemas.microsoft.com/office/drawing/2014/main" id="{6A2157BB-336E-89CD-0962-2256D367CE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687" y="327191"/>
            <a:ext cx="2956560" cy="280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793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89FC42FD-BC96-6B1F-6948-708E13869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035" y="3582887"/>
            <a:ext cx="3922776" cy="29992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7BD7AA-6ED5-5782-5F51-E6CCC8CAF3BD}"/>
              </a:ext>
            </a:extLst>
          </p:cNvPr>
          <p:cNvSpPr txBox="1"/>
          <p:nvPr/>
        </p:nvSpPr>
        <p:spPr>
          <a:xfrm>
            <a:off x="0" y="19414"/>
            <a:ext cx="42658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Bacteria – Col-0 PhyD FLT – Col-0 PhyD GC Dark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5B64C5FD-DE0D-7439-FABB-B6A01951E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657" y="653610"/>
            <a:ext cx="3081528" cy="2999232"/>
          </a:xfrm>
          <a:prstGeom prst="rect">
            <a:avLst/>
          </a:prstGeom>
        </p:spPr>
      </p:pic>
      <p:pic>
        <p:nvPicPr>
          <p:cNvPr id="8" name="Picture 7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00579138-FF04-87D6-DB75-440EC58BF1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20" y="632274"/>
            <a:ext cx="3392424" cy="30205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A5F816-F147-BBEA-CFE5-1DE434D28192}"/>
              </a:ext>
            </a:extLst>
          </p:cNvPr>
          <p:cNvSpPr txBox="1"/>
          <p:nvPr/>
        </p:nvSpPr>
        <p:spPr>
          <a:xfrm>
            <a:off x="475429" y="484823"/>
            <a:ext cx="4031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EB7930-BAF3-B346-02D3-B306F4EFE9B5}"/>
              </a:ext>
            </a:extLst>
          </p:cNvPr>
          <p:cNvSpPr txBox="1"/>
          <p:nvPr/>
        </p:nvSpPr>
        <p:spPr>
          <a:xfrm>
            <a:off x="6535564" y="484822"/>
            <a:ext cx="4031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2EA7EB-BA96-275F-EBD5-A5BC12E38418}"/>
              </a:ext>
            </a:extLst>
          </p:cNvPr>
          <p:cNvSpPr txBox="1"/>
          <p:nvPr/>
        </p:nvSpPr>
        <p:spPr>
          <a:xfrm>
            <a:off x="3670912" y="3444388"/>
            <a:ext cx="4031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82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1115060" y="2601119"/>
            <a:ext cx="996188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OSD-37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Col-0 (GC-FLT), Cvi-0 (GC-FLT), Ler-0 (GC-FLT),and Ws-2 (GC-FLT)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" descr="A close-up of a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471" y="3483527"/>
            <a:ext cx="5515538" cy="290355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"/>
          <p:cNvSpPr txBox="1"/>
          <p:nvPr/>
        </p:nvSpPr>
        <p:spPr>
          <a:xfrm>
            <a:off x="0" y="19414"/>
            <a:ext cx="221996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Bacteria - </a:t>
            </a: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Col-0 (GC-FLT) </a:t>
            </a:r>
            <a:endParaRPr/>
          </a:p>
        </p:txBody>
      </p:sp>
      <p:grpSp>
        <p:nvGrpSpPr>
          <p:cNvPr id="91" name="Google Shape;91;p2"/>
          <p:cNvGrpSpPr/>
          <p:nvPr/>
        </p:nvGrpSpPr>
        <p:grpSpPr>
          <a:xfrm>
            <a:off x="816638" y="323058"/>
            <a:ext cx="10767398" cy="6115103"/>
            <a:chOff x="816638" y="323058"/>
            <a:chExt cx="10767398" cy="6115103"/>
          </a:xfrm>
        </p:grpSpPr>
        <p:pic>
          <p:nvPicPr>
            <p:cNvPr id="92" name="Google Shape;92;p2" descr="A diagram of different colored bars&#10;&#10;Description automatically generated with medium confidenc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201267" y="357646"/>
              <a:ext cx="5187696" cy="29138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2" descr="A chart of different colors&#10;&#10;Description automatically generated with medium confidenc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201268" y="3527321"/>
              <a:ext cx="5382768" cy="29108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2" descr="A graph of different colored bars&#10;&#10;Description automatically generated with medium confidenc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68471" y="420812"/>
              <a:ext cx="3654552" cy="29108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Google Shape;95;p2"/>
            <p:cNvSpPr txBox="1"/>
            <p:nvPr/>
          </p:nvSpPr>
          <p:spPr>
            <a:xfrm>
              <a:off x="816638" y="323058"/>
              <a:ext cx="40312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>
                  <a:solidFill>
                    <a:srgbClr val="0D0D0D"/>
                  </a:solidFill>
                  <a:highlight>
                    <a:srgbClr val="FFFFFF"/>
                  </a:highlight>
                  <a:latin typeface="Arial"/>
                  <a:ea typeface="Arial"/>
                  <a:cs typeface="Arial"/>
                  <a:sym typeface="Arial"/>
                </a:rPr>
                <a:t>a)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"/>
            <p:cNvSpPr txBox="1"/>
            <p:nvPr/>
          </p:nvSpPr>
          <p:spPr>
            <a:xfrm>
              <a:off x="818499" y="3485328"/>
              <a:ext cx="40312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>
                  <a:solidFill>
                    <a:srgbClr val="0D0D0D"/>
                  </a:solidFill>
                  <a:highlight>
                    <a:srgbClr val="FFFFFF"/>
                  </a:highlight>
                  <a:latin typeface="Arial"/>
                  <a:ea typeface="Arial"/>
                  <a:cs typeface="Arial"/>
                  <a:sym typeface="Arial"/>
                </a:rPr>
                <a:t>c)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"/>
            <p:cNvSpPr txBox="1"/>
            <p:nvPr/>
          </p:nvSpPr>
          <p:spPr>
            <a:xfrm>
              <a:off x="5999706" y="357646"/>
              <a:ext cx="40312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>
                  <a:solidFill>
                    <a:srgbClr val="0D0D0D"/>
                  </a:solidFill>
                  <a:highlight>
                    <a:srgbClr val="FFFFFF"/>
                  </a:highlight>
                  <a:latin typeface="Arial"/>
                  <a:ea typeface="Arial"/>
                  <a:cs typeface="Arial"/>
                  <a:sym typeface="Arial"/>
                </a:rPr>
                <a:t>b)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"/>
            <p:cNvSpPr txBox="1"/>
            <p:nvPr/>
          </p:nvSpPr>
          <p:spPr>
            <a:xfrm>
              <a:off x="5999706" y="3483527"/>
              <a:ext cx="40312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>
                  <a:solidFill>
                    <a:srgbClr val="0D0D0D"/>
                  </a:solidFill>
                  <a:highlight>
                    <a:srgbClr val="FFFFFF"/>
                  </a:highlight>
                  <a:latin typeface="Arial"/>
                  <a:ea typeface="Arial"/>
                  <a:cs typeface="Arial"/>
                  <a:sym typeface="Arial"/>
                </a:rPr>
                <a:t>d)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" name="Google Shape;99;p2"/>
          <p:cNvSpPr txBox="1"/>
          <p:nvPr/>
        </p:nvSpPr>
        <p:spPr>
          <a:xfrm>
            <a:off x="9310255" y="6456883"/>
            <a:ext cx="270163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https://www.nature.com/articles/nmeth.2066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/>
          <p:nvPr/>
        </p:nvSpPr>
        <p:spPr>
          <a:xfrm>
            <a:off x="0" y="19414"/>
            <a:ext cx="221996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Bacteria -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Col-0 (GC-FLT) </a:t>
            </a:r>
            <a:endParaRPr/>
          </a:p>
        </p:txBody>
      </p:sp>
      <p:grpSp>
        <p:nvGrpSpPr>
          <p:cNvPr id="105" name="Google Shape;105;p3"/>
          <p:cNvGrpSpPr/>
          <p:nvPr/>
        </p:nvGrpSpPr>
        <p:grpSpPr>
          <a:xfrm>
            <a:off x="2524989" y="173302"/>
            <a:ext cx="8048262" cy="6490208"/>
            <a:chOff x="2530069" y="32512"/>
            <a:chExt cx="8048262" cy="6490208"/>
          </a:xfrm>
        </p:grpSpPr>
        <p:pic>
          <p:nvPicPr>
            <p:cNvPr id="106" name="Google Shape;106;p3" descr="A close-up of a list of text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869939" y="3429000"/>
              <a:ext cx="7708392" cy="30937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Google Shape;107;p3"/>
            <p:cNvSpPr txBox="1"/>
            <p:nvPr/>
          </p:nvSpPr>
          <p:spPr>
            <a:xfrm>
              <a:off x="2530069" y="416222"/>
              <a:ext cx="40312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>
                  <a:solidFill>
                    <a:srgbClr val="0D0D0D"/>
                  </a:solidFill>
                  <a:highlight>
                    <a:srgbClr val="FFFFFF"/>
                  </a:highlight>
                  <a:latin typeface="Arial"/>
                  <a:ea typeface="Arial"/>
                  <a:cs typeface="Arial"/>
                  <a:sym typeface="Arial"/>
                </a:rPr>
                <a:t>e)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3"/>
            <p:cNvSpPr txBox="1"/>
            <p:nvPr/>
          </p:nvSpPr>
          <p:spPr>
            <a:xfrm>
              <a:off x="2530069" y="3633330"/>
              <a:ext cx="40312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>
                  <a:solidFill>
                    <a:srgbClr val="0D0D0D"/>
                  </a:solidFill>
                  <a:highlight>
                    <a:srgbClr val="FFFFFF"/>
                  </a:highlight>
                  <a:latin typeface="Arial"/>
                  <a:ea typeface="Arial"/>
                  <a:cs typeface="Arial"/>
                  <a:sym typeface="Arial"/>
                </a:rPr>
                <a:t>f)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9" name="Google Shape;109;p3" descr="A group of colored lines&#10;&#10;Description automatically generated with medium confidenc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926085" y="32512"/>
              <a:ext cx="6434328" cy="32491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0" name="Google Shape;110;p3"/>
          <p:cNvSpPr txBox="1"/>
          <p:nvPr/>
        </p:nvSpPr>
        <p:spPr>
          <a:xfrm>
            <a:off x="9310255" y="6456883"/>
            <a:ext cx="270163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https://www.nature.com/articles/nmeth.2066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"/>
          <p:cNvSpPr txBox="1"/>
          <p:nvPr/>
        </p:nvSpPr>
        <p:spPr>
          <a:xfrm>
            <a:off x="0" y="19414"/>
            <a:ext cx="221996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Bacteria -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Cvi-0 (GC-FLT)</a:t>
            </a:r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1929957" y="322086"/>
            <a:ext cx="9023141" cy="6150864"/>
            <a:chOff x="1929957" y="322086"/>
            <a:chExt cx="9023141" cy="6150864"/>
          </a:xfrm>
        </p:grpSpPr>
        <p:pic>
          <p:nvPicPr>
            <p:cNvPr id="117" name="Google Shape;117;p4" descr="A graph of different colored bars&#10;&#10;Description automatically generated with medium confidenc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19959" y="322086"/>
              <a:ext cx="3032760" cy="29077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4" descr="A graph of different colored bars&#10;&#10;Description automatically generated with medium confidenc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19960" y="3229878"/>
              <a:ext cx="3276600" cy="32430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4" descr="A chart of different colored bars&#10;&#10;Description automatically generated with medium confidenc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201266" y="3229878"/>
              <a:ext cx="4751832" cy="32430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4" descr="A chart of different colored bars&#10;&#10;Description automatically generated with medium confidenc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201267" y="322086"/>
              <a:ext cx="3407664" cy="29077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" name="Google Shape;121;p4"/>
            <p:cNvSpPr txBox="1"/>
            <p:nvPr/>
          </p:nvSpPr>
          <p:spPr>
            <a:xfrm>
              <a:off x="1929958" y="322086"/>
              <a:ext cx="40312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>
                  <a:solidFill>
                    <a:srgbClr val="0D0D0D"/>
                  </a:solidFill>
                  <a:highlight>
                    <a:srgbClr val="FFFFFF"/>
                  </a:highlight>
                  <a:latin typeface="Arial"/>
                  <a:ea typeface="Arial"/>
                  <a:cs typeface="Arial"/>
                  <a:sym typeface="Arial"/>
                </a:rPr>
                <a:t>a)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4"/>
            <p:cNvSpPr txBox="1"/>
            <p:nvPr/>
          </p:nvSpPr>
          <p:spPr>
            <a:xfrm>
              <a:off x="1929957" y="3489622"/>
              <a:ext cx="40312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>
                  <a:solidFill>
                    <a:srgbClr val="0D0D0D"/>
                  </a:solidFill>
                  <a:highlight>
                    <a:srgbClr val="FFFFFF"/>
                  </a:highlight>
                  <a:latin typeface="Arial"/>
                  <a:ea typeface="Arial"/>
                  <a:cs typeface="Arial"/>
                  <a:sym typeface="Arial"/>
                </a:rPr>
                <a:t>c)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4"/>
            <p:cNvSpPr txBox="1"/>
            <p:nvPr/>
          </p:nvSpPr>
          <p:spPr>
            <a:xfrm>
              <a:off x="5999706" y="357646"/>
              <a:ext cx="40312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>
                  <a:solidFill>
                    <a:srgbClr val="0D0D0D"/>
                  </a:solidFill>
                  <a:highlight>
                    <a:srgbClr val="FFFFFF"/>
                  </a:highlight>
                  <a:latin typeface="Arial"/>
                  <a:ea typeface="Arial"/>
                  <a:cs typeface="Arial"/>
                  <a:sym typeface="Arial"/>
                </a:rPr>
                <a:t>b)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4"/>
            <p:cNvSpPr txBox="1"/>
            <p:nvPr/>
          </p:nvSpPr>
          <p:spPr>
            <a:xfrm>
              <a:off x="5999706" y="3483527"/>
              <a:ext cx="40312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>
                  <a:solidFill>
                    <a:srgbClr val="0D0D0D"/>
                  </a:solidFill>
                  <a:highlight>
                    <a:srgbClr val="FFFFFF"/>
                  </a:highlight>
                  <a:latin typeface="Arial"/>
                  <a:ea typeface="Arial"/>
                  <a:cs typeface="Arial"/>
                  <a:sym typeface="Arial"/>
                </a:rPr>
                <a:t>d)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" name="Google Shape;125;p4"/>
          <p:cNvSpPr txBox="1"/>
          <p:nvPr/>
        </p:nvSpPr>
        <p:spPr>
          <a:xfrm>
            <a:off x="9310255" y="6456883"/>
            <a:ext cx="270163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https://www.nature.com/articles/nmeth.2066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 txBox="1"/>
          <p:nvPr/>
        </p:nvSpPr>
        <p:spPr>
          <a:xfrm>
            <a:off x="0" y="19414"/>
            <a:ext cx="221996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Bacteria -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Cvi-0 (GC-FLT)</a:t>
            </a:r>
            <a:endParaRPr/>
          </a:p>
        </p:txBody>
      </p:sp>
      <p:grpSp>
        <p:nvGrpSpPr>
          <p:cNvPr id="131" name="Google Shape;131;p5"/>
          <p:cNvGrpSpPr/>
          <p:nvPr/>
        </p:nvGrpSpPr>
        <p:grpSpPr>
          <a:xfrm>
            <a:off x="2530069" y="316878"/>
            <a:ext cx="6040907" cy="6224244"/>
            <a:chOff x="2530069" y="316878"/>
            <a:chExt cx="6040907" cy="6224244"/>
          </a:xfrm>
        </p:grpSpPr>
        <p:pic>
          <p:nvPicPr>
            <p:cNvPr id="132" name="Google Shape;132;p5" descr="A chart of different colored bars&#10;&#10;Description automatically generated with medium confidenc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889504" y="316878"/>
              <a:ext cx="4264152" cy="29077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5" descr="A chart of different species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889504" y="3633330"/>
              <a:ext cx="5681472" cy="29077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p5"/>
            <p:cNvSpPr txBox="1"/>
            <p:nvPr/>
          </p:nvSpPr>
          <p:spPr>
            <a:xfrm>
              <a:off x="2530069" y="416222"/>
              <a:ext cx="40312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>
                  <a:solidFill>
                    <a:srgbClr val="0D0D0D"/>
                  </a:solidFill>
                  <a:highlight>
                    <a:srgbClr val="FFFFFF"/>
                  </a:highlight>
                  <a:latin typeface="Arial"/>
                  <a:ea typeface="Arial"/>
                  <a:cs typeface="Arial"/>
                  <a:sym typeface="Arial"/>
                </a:rPr>
                <a:t>e)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5"/>
            <p:cNvSpPr txBox="1"/>
            <p:nvPr/>
          </p:nvSpPr>
          <p:spPr>
            <a:xfrm>
              <a:off x="2530069" y="3633330"/>
              <a:ext cx="40312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>
                  <a:solidFill>
                    <a:srgbClr val="0D0D0D"/>
                  </a:solidFill>
                  <a:highlight>
                    <a:srgbClr val="FFFFFF"/>
                  </a:highlight>
                  <a:latin typeface="Arial"/>
                  <a:ea typeface="Arial"/>
                  <a:cs typeface="Arial"/>
                  <a:sym typeface="Arial"/>
                </a:rPr>
                <a:t>f)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" name="Google Shape;136;p5"/>
          <p:cNvSpPr txBox="1"/>
          <p:nvPr/>
        </p:nvSpPr>
        <p:spPr>
          <a:xfrm>
            <a:off x="9310255" y="6456883"/>
            <a:ext cx="270163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https://www.nature.com/articles/nmeth.2066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hart&#10;&#10;Description automatically generated">
            <a:extLst>
              <a:ext uri="{FF2B5EF4-FFF2-40B4-BE49-F238E27FC236}">
                <a16:creationId xmlns:a16="http://schemas.microsoft.com/office/drawing/2014/main" id="{B0578DD8-D6E7-5D3D-3BA5-227FEBC7B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117" y="524312"/>
            <a:ext cx="6336604" cy="60111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2B5D77-1FA2-D6B6-D3FF-1739318C9586}"/>
              </a:ext>
            </a:extLst>
          </p:cNvPr>
          <p:cNvSpPr txBox="1"/>
          <p:nvPr/>
        </p:nvSpPr>
        <p:spPr>
          <a:xfrm>
            <a:off x="179315" y="137863"/>
            <a:ext cx="6096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Summary stacked bar chart map of microbes</a:t>
            </a:r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30654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"/>
          <p:cNvSpPr txBox="1"/>
          <p:nvPr/>
        </p:nvSpPr>
        <p:spPr>
          <a:xfrm>
            <a:off x="0" y="19414"/>
            <a:ext cx="221996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Bacteria -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Ler-0 (GC-FLT)</a:t>
            </a:r>
            <a:endParaRPr/>
          </a:p>
        </p:txBody>
      </p:sp>
      <p:grpSp>
        <p:nvGrpSpPr>
          <p:cNvPr id="142" name="Google Shape;142;p6"/>
          <p:cNvGrpSpPr/>
          <p:nvPr/>
        </p:nvGrpSpPr>
        <p:grpSpPr>
          <a:xfrm>
            <a:off x="2451612" y="327191"/>
            <a:ext cx="7142079" cy="6130867"/>
            <a:chOff x="2451612" y="327191"/>
            <a:chExt cx="7142079" cy="6130867"/>
          </a:xfrm>
        </p:grpSpPr>
        <p:pic>
          <p:nvPicPr>
            <p:cNvPr id="143" name="Google Shape;143;p6" descr="A graph of different colored bars&#10;&#10;Description automatically generated with medium confidenc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53173" y="460585"/>
              <a:ext cx="3035808" cy="29077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6" descr="A graph of numbers and text&#10;&#10;Description automatically generated with medium confidenc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53173" y="3550266"/>
              <a:ext cx="3191256" cy="29077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6" descr="A graph of a number of bacteria&#10;&#10;Description automatically generated with medium confidenc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201267" y="460585"/>
              <a:ext cx="3392424" cy="29077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6" descr="A graph of a family&#10;&#10;Description automatically generated with medium confidenc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201267" y="3374473"/>
              <a:ext cx="3337560" cy="30784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" name="Google Shape;147;p6"/>
            <p:cNvSpPr txBox="1"/>
            <p:nvPr/>
          </p:nvSpPr>
          <p:spPr>
            <a:xfrm>
              <a:off x="2451613" y="327191"/>
              <a:ext cx="40312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>
                  <a:solidFill>
                    <a:srgbClr val="0D0D0D"/>
                  </a:solidFill>
                  <a:highlight>
                    <a:srgbClr val="FFFFFF"/>
                  </a:highlight>
                  <a:latin typeface="Arial"/>
                  <a:ea typeface="Arial"/>
                  <a:cs typeface="Arial"/>
                  <a:sym typeface="Arial"/>
                </a:rPr>
                <a:t>a)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6"/>
            <p:cNvSpPr txBox="1"/>
            <p:nvPr/>
          </p:nvSpPr>
          <p:spPr>
            <a:xfrm>
              <a:off x="2451612" y="3494727"/>
              <a:ext cx="40312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>
                  <a:solidFill>
                    <a:srgbClr val="0D0D0D"/>
                  </a:solidFill>
                  <a:highlight>
                    <a:srgbClr val="FFFFFF"/>
                  </a:highlight>
                  <a:latin typeface="Arial"/>
                  <a:ea typeface="Arial"/>
                  <a:cs typeface="Arial"/>
                  <a:sym typeface="Arial"/>
                </a:rPr>
                <a:t>c)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6"/>
            <p:cNvSpPr txBox="1"/>
            <p:nvPr/>
          </p:nvSpPr>
          <p:spPr>
            <a:xfrm>
              <a:off x="5999706" y="357646"/>
              <a:ext cx="40312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>
                  <a:solidFill>
                    <a:srgbClr val="0D0D0D"/>
                  </a:solidFill>
                  <a:highlight>
                    <a:srgbClr val="FFFFFF"/>
                  </a:highlight>
                  <a:latin typeface="Arial"/>
                  <a:ea typeface="Arial"/>
                  <a:cs typeface="Arial"/>
                  <a:sym typeface="Arial"/>
                </a:rPr>
                <a:t>b)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6"/>
            <p:cNvSpPr txBox="1"/>
            <p:nvPr/>
          </p:nvSpPr>
          <p:spPr>
            <a:xfrm>
              <a:off x="5999706" y="3483527"/>
              <a:ext cx="40312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>
                  <a:solidFill>
                    <a:srgbClr val="0D0D0D"/>
                  </a:solidFill>
                  <a:highlight>
                    <a:srgbClr val="FFFFFF"/>
                  </a:highlight>
                  <a:latin typeface="Arial"/>
                  <a:ea typeface="Arial"/>
                  <a:cs typeface="Arial"/>
                  <a:sym typeface="Arial"/>
                </a:rPr>
                <a:t>d)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" name="Google Shape;151;p6"/>
          <p:cNvSpPr txBox="1"/>
          <p:nvPr/>
        </p:nvSpPr>
        <p:spPr>
          <a:xfrm>
            <a:off x="9310255" y="6456883"/>
            <a:ext cx="270163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https://www.nature.com/articles/nmeth.2066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"/>
          <p:cNvSpPr txBox="1"/>
          <p:nvPr/>
        </p:nvSpPr>
        <p:spPr>
          <a:xfrm>
            <a:off x="0" y="19414"/>
            <a:ext cx="221996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Bacteria -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Ler-0 (GC-FLT)</a:t>
            </a:r>
            <a:endParaRPr/>
          </a:p>
        </p:txBody>
      </p:sp>
      <p:grpSp>
        <p:nvGrpSpPr>
          <p:cNvPr id="157" name="Google Shape;157;p7"/>
          <p:cNvGrpSpPr/>
          <p:nvPr/>
        </p:nvGrpSpPr>
        <p:grpSpPr>
          <a:xfrm>
            <a:off x="2530069" y="416222"/>
            <a:ext cx="5639193" cy="6179764"/>
            <a:chOff x="2530069" y="416222"/>
            <a:chExt cx="5639193" cy="6179764"/>
          </a:xfrm>
        </p:grpSpPr>
        <p:pic>
          <p:nvPicPr>
            <p:cNvPr id="158" name="Google Shape;158;p7" descr="A chart of different colored bars&#10;&#10;Description automatically generated with medium confidenc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731630" y="521208"/>
              <a:ext cx="4383024" cy="29077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7" descr="A chart of species and species&#10;&#10;Description automatically generated with medium confidenc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731630" y="3633330"/>
              <a:ext cx="5437632" cy="29626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" name="Google Shape;160;p7"/>
            <p:cNvSpPr txBox="1"/>
            <p:nvPr/>
          </p:nvSpPr>
          <p:spPr>
            <a:xfrm>
              <a:off x="2530069" y="416222"/>
              <a:ext cx="40312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>
                  <a:solidFill>
                    <a:srgbClr val="0D0D0D"/>
                  </a:solidFill>
                  <a:highlight>
                    <a:srgbClr val="FFFFFF"/>
                  </a:highlight>
                  <a:latin typeface="Arial"/>
                  <a:ea typeface="Arial"/>
                  <a:cs typeface="Arial"/>
                  <a:sym typeface="Arial"/>
                </a:rPr>
                <a:t>e)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7"/>
            <p:cNvSpPr txBox="1"/>
            <p:nvPr/>
          </p:nvSpPr>
          <p:spPr>
            <a:xfrm>
              <a:off x="2530069" y="3633330"/>
              <a:ext cx="40312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>
                  <a:solidFill>
                    <a:srgbClr val="0D0D0D"/>
                  </a:solidFill>
                  <a:highlight>
                    <a:srgbClr val="FFFFFF"/>
                  </a:highlight>
                  <a:latin typeface="Arial"/>
                  <a:ea typeface="Arial"/>
                  <a:cs typeface="Arial"/>
                  <a:sym typeface="Arial"/>
                </a:rPr>
                <a:t>f)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" name="Google Shape;162;p7"/>
          <p:cNvSpPr txBox="1"/>
          <p:nvPr/>
        </p:nvSpPr>
        <p:spPr>
          <a:xfrm>
            <a:off x="9310255" y="6456883"/>
            <a:ext cx="270163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https://www.nature.com/articles/nmeth.2066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"/>
          <p:cNvSpPr txBox="1"/>
          <p:nvPr/>
        </p:nvSpPr>
        <p:spPr>
          <a:xfrm>
            <a:off x="0" y="19414"/>
            <a:ext cx="221996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Bacteria -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Ws-2 (GC-FLT)</a:t>
            </a:r>
            <a:endParaRPr/>
          </a:p>
        </p:txBody>
      </p:sp>
      <p:grpSp>
        <p:nvGrpSpPr>
          <p:cNvPr id="168" name="Google Shape;168;p8"/>
          <p:cNvGrpSpPr/>
          <p:nvPr/>
        </p:nvGrpSpPr>
        <p:grpSpPr>
          <a:xfrm>
            <a:off x="2400392" y="322086"/>
            <a:ext cx="7178059" cy="6151866"/>
            <a:chOff x="2400392" y="322086"/>
            <a:chExt cx="7178059" cy="6151866"/>
          </a:xfrm>
        </p:grpSpPr>
        <p:pic>
          <p:nvPicPr>
            <p:cNvPr id="169" name="Google Shape;169;p8" descr="A graph of numbers and text&#10;&#10;Description automatically generated with medium confidenc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05244" y="3566160"/>
              <a:ext cx="3191256" cy="29077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8" descr="A graph of a number of bacteria&#10;&#10;Description automatically generated with medium confidenc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201267" y="357646"/>
              <a:ext cx="3377184" cy="29077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8" descr="A graph of a family&#10;&#10;Description automatically generated with medium confidenc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201267" y="3429000"/>
              <a:ext cx="3343656" cy="30449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8" descr="A graph of a number of red and blue bars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601953" y="357646"/>
              <a:ext cx="3054096" cy="29077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" name="Google Shape;173;p8"/>
            <p:cNvSpPr txBox="1"/>
            <p:nvPr/>
          </p:nvSpPr>
          <p:spPr>
            <a:xfrm>
              <a:off x="2400393" y="322086"/>
              <a:ext cx="40312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>
                  <a:solidFill>
                    <a:srgbClr val="0D0D0D"/>
                  </a:solidFill>
                  <a:highlight>
                    <a:srgbClr val="FFFFFF"/>
                  </a:highlight>
                  <a:latin typeface="Arial"/>
                  <a:ea typeface="Arial"/>
                  <a:cs typeface="Arial"/>
                  <a:sym typeface="Arial"/>
                </a:rPr>
                <a:t>a)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8"/>
            <p:cNvSpPr txBox="1"/>
            <p:nvPr/>
          </p:nvSpPr>
          <p:spPr>
            <a:xfrm>
              <a:off x="2400392" y="3489622"/>
              <a:ext cx="40312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>
                  <a:solidFill>
                    <a:srgbClr val="0D0D0D"/>
                  </a:solidFill>
                  <a:highlight>
                    <a:srgbClr val="FFFFFF"/>
                  </a:highlight>
                  <a:latin typeface="Arial"/>
                  <a:ea typeface="Arial"/>
                  <a:cs typeface="Arial"/>
                  <a:sym typeface="Arial"/>
                </a:rPr>
                <a:t>c)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8"/>
            <p:cNvSpPr txBox="1"/>
            <p:nvPr/>
          </p:nvSpPr>
          <p:spPr>
            <a:xfrm>
              <a:off x="5999706" y="357646"/>
              <a:ext cx="40312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>
                  <a:solidFill>
                    <a:srgbClr val="0D0D0D"/>
                  </a:solidFill>
                  <a:highlight>
                    <a:srgbClr val="FFFFFF"/>
                  </a:highlight>
                  <a:latin typeface="Arial"/>
                  <a:ea typeface="Arial"/>
                  <a:cs typeface="Arial"/>
                  <a:sym typeface="Arial"/>
                </a:rPr>
                <a:t>b)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8"/>
            <p:cNvSpPr txBox="1"/>
            <p:nvPr/>
          </p:nvSpPr>
          <p:spPr>
            <a:xfrm>
              <a:off x="5999706" y="3483527"/>
              <a:ext cx="40312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>
                  <a:solidFill>
                    <a:srgbClr val="0D0D0D"/>
                  </a:solidFill>
                  <a:highlight>
                    <a:srgbClr val="FFFFFF"/>
                  </a:highlight>
                  <a:latin typeface="Arial"/>
                  <a:ea typeface="Arial"/>
                  <a:cs typeface="Arial"/>
                  <a:sym typeface="Arial"/>
                </a:rPr>
                <a:t>d)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7" name="Google Shape;177;p8"/>
          <p:cNvSpPr txBox="1"/>
          <p:nvPr/>
        </p:nvSpPr>
        <p:spPr>
          <a:xfrm>
            <a:off x="9310255" y="6456883"/>
            <a:ext cx="270163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https://www.nature.com/articles/nmeth.2066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"/>
          <p:cNvSpPr txBox="1"/>
          <p:nvPr/>
        </p:nvSpPr>
        <p:spPr>
          <a:xfrm>
            <a:off x="0" y="19414"/>
            <a:ext cx="221996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Bacteria -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Ws-2 (GC-FLT)</a:t>
            </a:r>
            <a:endParaRPr/>
          </a:p>
        </p:txBody>
      </p:sp>
      <p:grpSp>
        <p:nvGrpSpPr>
          <p:cNvPr id="183" name="Google Shape;183;p9"/>
          <p:cNvGrpSpPr/>
          <p:nvPr/>
        </p:nvGrpSpPr>
        <p:grpSpPr>
          <a:xfrm>
            <a:off x="2530069" y="416222"/>
            <a:ext cx="5544591" cy="6124900"/>
            <a:chOff x="2530069" y="416222"/>
            <a:chExt cx="5544591" cy="6124900"/>
          </a:xfrm>
        </p:grpSpPr>
        <p:pic>
          <p:nvPicPr>
            <p:cNvPr id="184" name="Google Shape;184;p9" descr="A graph of species and species&#10;&#10;Description automatically generated with medium confidenc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94940" y="3633330"/>
              <a:ext cx="5379720" cy="29077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9" descr="A chart of different colored bars&#10;&#10;Description automatically generated with medium confidenc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94940" y="521208"/>
              <a:ext cx="4465320" cy="29077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" name="Google Shape;186;p9"/>
            <p:cNvSpPr txBox="1"/>
            <p:nvPr/>
          </p:nvSpPr>
          <p:spPr>
            <a:xfrm>
              <a:off x="2530069" y="416222"/>
              <a:ext cx="40312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>
                  <a:solidFill>
                    <a:srgbClr val="0D0D0D"/>
                  </a:solidFill>
                  <a:highlight>
                    <a:srgbClr val="FFFFFF"/>
                  </a:highlight>
                  <a:latin typeface="Arial"/>
                  <a:ea typeface="Arial"/>
                  <a:cs typeface="Arial"/>
                  <a:sym typeface="Arial"/>
                </a:rPr>
                <a:t>e)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9"/>
            <p:cNvSpPr txBox="1"/>
            <p:nvPr/>
          </p:nvSpPr>
          <p:spPr>
            <a:xfrm>
              <a:off x="2530069" y="3633330"/>
              <a:ext cx="40312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>
                  <a:solidFill>
                    <a:srgbClr val="0D0D0D"/>
                  </a:solidFill>
                  <a:highlight>
                    <a:srgbClr val="FFFFFF"/>
                  </a:highlight>
                  <a:latin typeface="Arial"/>
                  <a:ea typeface="Arial"/>
                  <a:cs typeface="Arial"/>
                  <a:sym typeface="Arial"/>
                </a:rPr>
                <a:t>f)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" name="Google Shape;188;p9"/>
          <p:cNvSpPr txBox="1"/>
          <p:nvPr/>
        </p:nvSpPr>
        <p:spPr>
          <a:xfrm>
            <a:off x="9310255" y="6456883"/>
            <a:ext cx="270163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https://www.nature.com/articles/nmeth.2066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"/>
          <p:cNvSpPr txBox="1"/>
          <p:nvPr/>
        </p:nvSpPr>
        <p:spPr>
          <a:xfrm>
            <a:off x="0" y="19414"/>
            <a:ext cx="221996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Bacteria –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OSD-37 GC</a:t>
            </a:r>
            <a:endParaRPr/>
          </a:p>
        </p:txBody>
      </p:sp>
      <p:grpSp>
        <p:nvGrpSpPr>
          <p:cNvPr id="194" name="Google Shape;194;p10"/>
          <p:cNvGrpSpPr/>
          <p:nvPr/>
        </p:nvGrpSpPr>
        <p:grpSpPr>
          <a:xfrm>
            <a:off x="2219960" y="269424"/>
            <a:ext cx="7817499" cy="6237835"/>
            <a:chOff x="2935845" y="264344"/>
            <a:chExt cx="7817499" cy="6237835"/>
          </a:xfrm>
        </p:grpSpPr>
        <p:pic>
          <p:nvPicPr>
            <p:cNvPr id="195" name="Google Shape;195;p10" descr="A graph of different colored bars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15488" y="3612675"/>
              <a:ext cx="3401568" cy="28895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10" descr="A graph of dna and dna samples&#10;&#10;Description automatically generated with medium confidenc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269480" y="3532124"/>
              <a:ext cx="3383280" cy="2923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10" descr="A graph of red and green bars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015488" y="324977"/>
              <a:ext cx="3163824" cy="28925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" name="Google Shape;198;p10"/>
            <p:cNvSpPr txBox="1"/>
            <p:nvPr/>
          </p:nvSpPr>
          <p:spPr>
            <a:xfrm>
              <a:off x="2935845" y="264344"/>
              <a:ext cx="40312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>
                  <a:solidFill>
                    <a:srgbClr val="0D0D0D"/>
                  </a:solidFill>
                  <a:highlight>
                    <a:srgbClr val="FFFFFF"/>
                  </a:highlight>
                  <a:latin typeface="Arial"/>
                  <a:ea typeface="Arial"/>
                  <a:cs typeface="Arial"/>
                  <a:sym typeface="Arial"/>
                </a:rPr>
                <a:t>a)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9" name="Google Shape;199;p10" descr="A graph of different colored bars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269480" y="327191"/>
              <a:ext cx="3483864" cy="28925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Google Shape;200;p10"/>
            <p:cNvSpPr txBox="1"/>
            <p:nvPr/>
          </p:nvSpPr>
          <p:spPr>
            <a:xfrm>
              <a:off x="7035406" y="3471165"/>
              <a:ext cx="40312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>
                  <a:solidFill>
                    <a:srgbClr val="0D0D0D"/>
                  </a:solidFill>
                  <a:highlight>
                    <a:srgbClr val="FFFFFF"/>
                  </a:highlight>
                  <a:latin typeface="Arial"/>
                  <a:ea typeface="Arial"/>
                  <a:cs typeface="Arial"/>
                  <a:sym typeface="Arial"/>
                </a:rPr>
                <a:t>d)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0"/>
            <p:cNvSpPr txBox="1"/>
            <p:nvPr/>
          </p:nvSpPr>
          <p:spPr>
            <a:xfrm>
              <a:off x="7035406" y="264344"/>
              <a:ext cx="40312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>
                  <a:solidFill>
                    <a:srgbClr val="0D0D0D"/>
                  </a:solidFill>
                  <a:highlight>
                    <a:srgbClr val="FFFFFF"/>
                  </a:highlight>
                  <a:latin typeface="Arial"/>
                  <a:ea typeface="Arial"/>
                  <a:cs typeface="Arial"/>
                  <a:sym typeface="Arial"/>
                </a:rPr>
                <a:t>b)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0"/>
            <p:cNvSpPr txBox="1"/>
            <p:nvPr/>
          </p:nvSpPr>
          <p:spPr>
            <a:xfrm>
              <a:off x="2935846" y="3562605"/>
              <a:ext cx="40312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>
                  <a:solidFill>
                    <a:srgbClr val="0D0D0D"/>
                  </a:solidFill>
                  <a:highlight>
                    <a:srgbClr val="FFFFFF"/>
                  </a:highlight>
                  <a:latin typeface="Arial"/>
                  <a:ea typeface="Arial"/>
                  <a:cs typeface="Arial"/>
                  <a:sym typeface="Arial"/>
                </a:rPr>
                <a:t>c)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3" name="Google Shape;203;p10"/>
          <p:cNvSpPr txBox="1"/>
          <p:nvPr/>
        </p:nvSpPr>
        <p:spPr>
          <a:xfrm>
            <a:off x="9310255" y="6456883"/>
            <a:ext cx="270163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https://www.nature.com/articles/nmeth.2066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1"/>
          <p:cNvSpPr txBox="1"/>
          <p:nvPr/>
        </p:nvSpPr>
        <p:spPr>
          <a:xfrm>
            <a:off x="0" y="19414"/>
            <a:ext cx="221996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Bacteria –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OSD-37 GC</a:t>
            </a:r>
            <a:endParaRPr/>
          </a:p>
        </p:txBody>
      </p:sp>
      <p:grpSp>
        <p:nvGrpSpPr>
          <p:cNvPr id="209" name="Google Shape;209;p11"/>
          <p:cNvGrpSpPr/>
          <p:nvPr/>
        </p:nvGrpSpPr>
        <p:grpSpPr>
          <a:xfrm>
            <a:off x="1190866" y="1114736"/>
            <a:ext cx="10138574" cy="3247459"/>
            <a:chOff x="1190866" y="1907216"/>
            <a:chExt cx="10138574" cy="3247459"/>
          </a:xfrm>
        </p:grpSpPr>
        <p:pic>
          <p:nvPicPr>
            <p:cNvPr id="210" name="Google Shape;210;p11" descr="A graph of different colored bars&#10;&#10;Description automatically generated with medium confidenc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92428" y="2045715"/>
              <a:ext cx="3285744" cy="31089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11" descr="A chart of different colors&#10;&#10;Description automatically generated with medium confidence"/>
            <p:cNvPicPr preferRelativeResize="0"/>
            <p:nvPr/>
          </p:nvPicPr>
          <p:blipFill rotWithShape="1">
            <a:blip r:embed="rId4">
              <a:alphaModFix/>
            </a:blip>
            <a:srcRect r="2148"/>
            <a:stretch/>
          </p:blipFill>
          <p:spPr>
            <a:xfrm>
              <a:off x="5975857" y="2117853"/>
              <a:ext cx="5353583" cy="28895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" name="Google Shape;212;p11"/>
            <p:cNvSpPr txBox="1"/>
            <p:nvPr/>
          </p:nvSpPr>
          <p:spPr>
            <a:xfrm>
              <a:off x="1190866" y="1979353"/>
              <a:ext cx="40312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>
                  <a:solidFill>
                    <a:srgbClr val="0D0D0D"/>
                  </a:solidFill>
                  <a:highlight>
                    <a:srgbClr val="FFFFFF"/>
                  </a:highlight>
                  <a:latin typeface="Arial"/>
                  <a:ea typeface="Arial"/>
                  <a:cs typeface="Arial"/>
                  <a:sym typeface="Arial"/>
                </a:rPr>
                <a:t>e)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1"/>
            <p:cNvSpPr txBox="1"/>
            <p:nvPr/>
          </p:nvSpPr>
          <p:spPr>
            <a:xfrm>
              <a:off x="5692877" y="1907216"/>
              <a:ext cx="40312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>
                  <a:solidFill>
                    <a:srgbClr val="0D0D0D"/>
                  </a:solidFill>
                  <a:highlight>
                    <a:srgbClr val="FFFFFF"/>
                  </a:highlight>
                  <a:latin typeface="Arial"/>
                  <a:ea typeface="Arial"/>
                  <a:cs typeface="Arial"/>
                  <a:sym typeface="Arial"/>
                </a:rPr>
                <a:t>f)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4" name="Google Shape;214;p11"/>
          <p:cNvSpPr txBox="1"/>
          <p:nvPr/>
        </p:nvSpPr>
        <p:spPr>
          <a:xfrm>
            <a:off x="9310255" y="6456883"/>
            <a:ext cx="270163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https://www.nature.com/articles/nmeth.2066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2"/>
          <p:cNvSpPr txBox="1"/>
          <p:nvPr/>
        </p:nvSpPr>
        <p:spPr>
          <a:xfrm>
            <a:off x="0" y="19414"/>
            <a:ext cx="221996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Bacteria –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OSD-37 FLT</a:t>
            </a:r>
            <a:endParaRPr/>
          </a:p>
        </p:txBody>
      </p:sp>
      <p:grpSp>
        <p:nvGrpSpPr>
          <p:cNvPr id="220" name="Google Shape;220;p12"/>
          <p:cNvGrpSpPr/>
          <p:nvPr/>
        </p:nvGrpSpPr>
        <p:grpSpPr>
          <a:xfrm>
            <a:off x="446137" y="269424"/>
            <a:ext cx="11403414" cy="6157284"/>
            <a:chOff x="446137" y="269424"/>
            <a:chExt cx="11403414" cy="6157284"/>
          </a:xfrm>
        </p:grpSpPr>
        <p:pic>
          <p:nvPicPr>
            <p:cNvPr id="221" name="Google Shape;221;p12" descr="A chart of different types of bacteria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418015" y="429768"/>
              <a:ext cx="5263896" cy="29108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12" descr="A chart of different colored lines&#10;&#10;Description automatically generated with medium confidenc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418015" y="3476244"/>
              <a:ext cx="5431536" cy="29138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12" descr="A chart of different colors&#10;&#10;Description automatically generated with medium confidenc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47567" y="3476244"/>
              <a:ext cx="5611368" cy="29504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12" descr="A graph of different types of bacteria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91426" y="431292"/>
              <a:ext cx="3730752" cy="29138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5" name="Google Shape;225;p12"/>
            <p:cNvSpPr txBox="1"/>
            <p:nvPr/>
          </p:nvSpPr>
          <p:spPr>
            <a:xfrm>
              <a:off x="446137" y="269424"/>
              <a:ext cx="40312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>
                  <a:solidFill>
                    <a:srgbClr val="0D0D0D"/>
                  </a:solidFill>
                  <a:highlight>
                    <a:srgbClr val="FFFFFF"/>
                  </a:highlight>
                  <a:latin typeface="Arial"/>
                  <a:ea typeface="Arial"/>
                  <a:cs typeface="Arial"/>
                  <a:sym typeface="Arial"/>
                </a:rPr>
                <a:t>a)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2"/>
            <p:cNvSpPr txBox="1"/>
            <p:nvPr/>
          </p:nvSpPr>
          <p:spPr>
            <a:xfrm>
              <a:off x="6319521" y="3476245"/>
              <a:ext cx="40312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>
                  <a:solidFill>
                    <a:srgbClr val="0D0D0D"/>
                  </a:solidFill>
                  <a:highlight>
                    <a:srgbClr val="FFFFFF"/>
                  </a:highlight>
                  <a:latin typeface="Arial"/>
                  <a:ea typeface="Arial"/>
                  <a:cs typeface="Arial"/>
                  <a:sym typeface="Arial"/>
                </a:rPr>
                <a:t>d)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2"/>
            <p:cNvSpPr txBox="1"/>
            <p:nvPr/>
          </p:nvSpPr>
          <p:spPr>
            <a:xfrm>
              <a:off x="6319521" y="269424"/>
              <a:ext cx="40312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>
                  <a:solidFill>
                    <a:srgbClr val="0D0D0D"/>
                  </a:solidFill>
                  <a:highlight>
                    <a:srgbClr val="FFFFFF"/>
                  </a:highlight>
                  <a:latin typeface="Arial"/>
                  <a:ea typeface="Arial"/>
                  <a:cs typeface="Arial"/>
                  <a:sym typeface="Arial"/>
                </a:rPr>
                <a:t>b)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2"/>
            <p:cNvSpPr txBox="1"/>
            <p:nvPr/>
          </p:nvSpPr>
          <p:spPr>
            <a:xfrm>
              <a:off x="446138" y="3476244"/>
              <a:ext cx="40312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>
                  <a:solidFill>
                    <a:srgbClr val="0D0D0D"/>
                  </a:solidFill>
                  <a:highlight>
                    <a:srgbClr val="FFFFFF"/>
                  </a:highlight>
                  <a:latin typeface="Arial"/>
                  <a:ea typeface="Arial"/>
                  <a:cs typeface="Arial"/>
                  <a:sym typeface="Arial"/>
                </a:rPr>
                <a:t>c)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9" name="Google Shape;229;p12"/>
          <p:cNvSpPr txBox="1"/>
          <p:nvPr/>
        </p:nvSpPr>
        <p:spPr>
          <a:xfrm>
            <a:off x="9310255" y="6456883"/>
            <a:ext cx="270163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https://www.nature.com/articles/nmeth.2066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3"/>
          <p:cNvSpPr txBox="1"/>
          <p:nvPr/>
        </p:nvSpPr>
        <p:spPr>
          <a:xfrm>
            <a:off x="0" y="19414"/>
            <a:ext cx="221996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dirty="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Bacteria – </a:t>
            </a: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OSD-37 </a:t>
            </a:r>
            <a:r>
              <a:rPr lang="en-US" dirty="0">
                <a:solidFill>
                  <a:schemeClr val="dk1"/>
                </a:solidFill>
              </a:rPr>
              <a:t>FLT</a:t>
            </a:r>
            <a:endParaRPr dirty="0"/>
          </a:p>
        </p:txBody>
      </p:sp>
      <p:grpSp>
        <p:nvGrpSpPr>
          <p:cNvPr id="235" name="Google Shape;235;p13"/>
          <p:cNvGrpSpPr/>
          <p:nvPr/>
        </p:nvGrpSpPr>
        <p:grpSpPr>
          <a:xfrm>
            <a:off x="2143760" y="501269"/>
            <a:ext cx="9318752" cy="5855461"/>
            <a:chOff x="2219960" y="612833"/>
            <a:chExt cx="9318752" cy="5855461"/>
          </a:xfrm>
        </p:grpSpPr>
        <p:pic>
          <p:nvPicPr>
            <p:cNvPr id="236" name="Google Shape;236;p13" descr="A close-up of a chart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3083" y="612833"/>
              <a:ext cx="6644640" cy="30967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7" name="Google Shape;237;p13"/>
            <p:cNvSpPr txBox="1"/>
            <p:nvPr/>
          </p:nvSpPr>
          <p:spPr>
            <a:xfrm>
              <a:off x="2219960" y="612833"/>
              <a:ext cx="40312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>
                  <a:solidFill>
                    <a:srgbClr val="0D0D0D"/>
                  </a:solidFill>
                  <a:highlight>
                    <a:srgbClr val="FFFFFF"/>
                  </a:highlight>
                  <a:latin typeface="Arial"/>
                  <a:ea typeface="Arial"/>
                  <a:cs typeface="Arial"/>
                  <a:sym typeface="Arial"/>
                </a:rPr>
                <a:t>e)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3"/>
            <p:cNvSpPr txBox="1"/>
            <p:nvPr/>
          </p:nvSpPr>
          <p:spPr>
            <a:xfrm>
              <a:off x="2219960" y="3856743"/>
              <a:ext cx="40312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>
                  <a:solidFill>
                    <a:srgbClr val="0D0D0D"/>
                  </a:solidFill>
                  <a:highlight>
                    <a:srgbClr val="FFFFFF"/>
                  </a:highlight>
                  <a:latin typeface="Arial"/>
                  <a:ea typeface="Arial"/>
                  <a:cs typeface="Arial"/>
                  <a:sym typeface="Arial"/>
                </a:rPr>
                <a:t>f)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9" name="Google Shape;239;p13"/>
            <p:cNvGrpSpPr/>
            <p:nvPr/>
          </p:nvGrpSpPr>
          <p:grpSpPr>
            <a:xfrm>
              <a:off x="2421521" y="3584310"/>
              <a:ext cx="9117191" cy="2883984"/>
              <a:chOff x="2421521" y="3584310"/>
              <a:chExt cx="9117191" cy="2883984"/>
            </a:xfrm>
          </p:grpSpPr>
          <p:pic>
            <p:nvPicPr>
              <p:cNvPr id="240" name="Google Shape;240;p13" descr="A screenshot of a graph&#10;&#10;Description automatically generated"/>
              <p:cNvPicPr preferRelativeResize="0"/>
              <p:nvPr/>
            </p:nvPicPr>
            <p:blipFill rotWithShape="1">
              <a:blip r:embed="rId4">
                <a:alphaModFix/>
              </a:blip>
              <a:srcRect l="16637" r="46751" b="48824"/>
              <a:stretch/>
            </p:blipFill>
            <p:spPr>
              <a:xfrm>
                <a:off x="2421521" y="3770676"/>
                <a:ext cx="2365662" cy="269761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1" name="Google Shape;241;p13" descr="A screenshot of a graph&#10;&#10;Description automatically generated"/>
              <p:cNvPicPr preferRelativeResize="0"/>
              <p:nvPr/>
            </p:nvPicPr>
            <p:blipFill rotWithShape="1">
              <a:blip r:embed="rId4">
                <a:alphaModFix/>
              </a:blip>
              <a:srcRect t="51951"/>
              <a:stretch/>
            </p:blipFill>
            <p:spPr>
              <a:xfrm>
                <a:off x="4656328" y="3584310"/>
                <a:ext cx="6882384" cy="26976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42" name="Google Shape;242;p13"/>
          <p:cNvSpPr txBox="1"/>
          <p:nvPr/>
        </p:nvSpPr>
        <p:spPr>
          <a:xfrm>
            <a:off x="9310255" y="6456883"/>
            <a:ext cx="270163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https://www.nature.com/articles/nmeth.2066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14" descr="A green bar graph with black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448" y="2141561"/>
            <a:ext cx="3163824" cy="252984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4"/>
          <p:cNvSpPr txBox="1"/>
          <p:nvPr/>
        </p:nvSpPr>
        <p:spPr>
          <a:xfrm>
            <a:off x="436880" y="1833784"/>
            <a:ext cx="109096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Fungi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4"/>
          <p:cNvSpPr txBox="1"/>
          <p:nvPr/>
        </p:nvSpPr>
        <p:spPr>
          <a:xfrm>
            <a:off x="4300730" y="1566256"/>
            <a:ext cx="7030720" cy="3382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composition of the endophytic bacterial and fungal communities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performed relative abundance analysis to elucidate the unique microbial communities associated with </a:t>
            </a:r>
            <a:r>
              <a:rPr lang="en-US" sz="12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Arabidopsis thaliana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This approach allows us to delineate the distinct microbial signatures that differentiate </a:t>
            </a:r>
            <a:r>
              <a:rPr lang="en-US" sz="12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Arabidopsis thaliana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emphasizing the comparisons for understanding microbial diversity. Our findings reveal that bacterial communities belonging to the Genus level </a:t>
            </a:r>
            <a:r>
              <a:rPr lang="en-US" sz="12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Ralstonia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12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Herbaspirillium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were abundant in OSD-37 Col-0 (GC (59.1%)-FLT (51.7%)), Cvi-0 (GC (60.2%)-FLT (45.1%)), Ler-0 (GC (62.2%)-FLT (60.3%)), and Ws-2 (GC (64%)-FLT (60.3%)). Furthermore, only the fungal community </a:t>
            </a:r>
            <a:r>
              <a:rPr lang="en-US" sz="12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Malassezia restricta 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belonging to the genus </a:t>
            </a:r>
            <a:r>
              <a:rPr lang="en-US" sz="12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Malassezia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(abundance ratios of 0.01%) showed abundance in OSD-37 Col- FLT.</a:t>
            </a:r>
            <a:endParaRPr/>
          </a:p>
        </p:txBody>
      </p:sp>
      <p:sp>
        <p:nvSpPr>
          <p:cNvPr id="250" name="Google Shape;250;p14"/>
          <p:cNvSpPr txBox="1"/>
          <p:nvPr/>
        </p:nvSpPr>
        <p:spPr>
          <a:xfrm>
            <a:off x="4385225" y="5829775"/>
            <a:ext cx="4232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</a:rPr>
              <a:t>Malassezia restricta is commonly found on skin.</a:t>
            </a:r>
            <a:endParaRPr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00674" y="636249"/>
            <a:ext cx="4432126" cy="3986437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5"/>
          <p:cNvSpPr txBox="1"/>
          <p:nvPr/>
        </p:nvSpPr>
        <p:spPr>
          <a:xfrm>
            <a:off x="502331" y="4778599"/>
            <a:ext cx="11187338" cy="1443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HAIIA (Hierarchical All-Against-All Association) analysis.</a:t>
            </a:r>
            <a:endParaRPr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study evaluated the relationships between Col-0 (GC-FLT), Cvi-0 (GC-FLT), Ler-0 (GC-FLT),and Ws-2 (GC-FLT) using Spearman correlation. A very strong positive correlation was determined between Col-0 GC, Cvi-0 GC, Ler-0 GC-,Ws-2 GC and Col-0 FLT, Cvi-0 FLT, Ler-0 FLT-,Ws-2 FLT (The false negative rate threshold was set at 20% and the false discovery rate threshold is set at 5%.).</a:t>
            </a:r>
            <a:endParaRPr/>
          </a:p>
        </p:txBody>
      </p:sp>
      <p:sp>
        <p:nvSpPr>
          <p:cNvPr id="257" name="Google Shape;257;p15"/>
          <p:cNvSpPr txBox="1"/>
          <p:nvPr/>
        </p:nvSpPr>
        <p:spPr>
          <a:xfrm>
            <a:off x="9298380" y="6464918"/>
            <a:ext cx="275507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https://pubmed.ncbi.nlm.nih.gov/35758795/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FA2618-E417-A8AC-F6BC-80BEBD910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123" y="649951"/>
            <a:ext cx="5879754" cy="55710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84DF98-A7A5-B588-ACD5-35071ECE70D4}"/>
              </a:ext>
            </a:extLst>
          </p:cNvPr>
          <p:cNvSpPr txBox="1"/>
          <p:nvPr/>
        </p:nvSpPr>
        <p:spPr>
          <a:xfrm>
            <a:off x="154147" y="134228"/>
            <a:ext cx="7932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Summary HAIIA (Hierarchical All-Against-All Association)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0415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43971B8-8318-5E5D-489B-9659A8116F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165576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OSD-38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GC-Col-0, FLT-Col-0, RNAlat-Col-0, and LN2-Col-0</a:t>
            </a:r>
          </a:p>
        </p:txBody>
      </p:sp>
    </p:spTree>
    <p:extLst>
      <p:ext uri="{BB962C8B-B14F-4D97-AF65-F5344CB8AC3E}">
        <p14:creationId xmlns:p14="http://schemas.microsoft.com/office/powerpoint/2010/main" val="38377133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16555972-F9D7-7AA5-B586-690B5FA2F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87" y="408432"/>
            <a:ext cx="3099816" cy="3020568"/>
          </a:xfrm>
          <a:prstGeom prst="rect">
            <a:avLst/>
          </a:prstGeom>
        </p:spPr>
      </p:pic>
      <p:pic>
        <p:nvPicPr>
          <p:cNvPr id="7" name="Picture 6" descr="A chart of different colored bars&#10;&#10;Description automatically generated">
            <a:extLst>
              <a:ext uri="{FF2B5EF4-FFF2-40B4-BE49-F238E27FC236}">
                <a16:creationId xmlns:a16="http://schemas.microsoft.com/office/drawing/2014/main" id="{458B7FFE-ADFF-A0B6-9B48-191298DDF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095" y="408432"/>
            <a:ext cx="3648456" cy="3020568"/>
          </a:xfrm>
          <a:prstGeom prst="rect">
            <a:avLst/>
          </a:prstGeom>
        </p:spPr>
      </p:pic>
      <p:pic>
        <p:nvPicPr>
          <p:cNvPr id="12" name="Picture 11" descr="A chart of different colored bars&#10;&#10;Description automatically generated">
            <a:extLst>
              <a:ext uri="{FF2B5EF4-FFF2-40B4-BE49-F238E27FC236}">
                <a16:creationId xmlns:a16="http://schemas.microsoft.com/office/drawing/2014/main" id="{E5A50EA7-0EB9-C0FA-17DD-6E5C753E32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87" y="3689801"/>
            <a:ext cx="4846320" cy="3017520"/>
          </a:xfrm>
          <a:prstGeom prst="rect">
            <a:avLst/>
          </a:prstGeom>
        </p:spPr>
      </p:pic>
      <p:pic>
        <p:nvPicPr>
          <p:cNvPr id="13" name="Picture 12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70D30934-BB6D-952E-FB9C-7532252249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095" y="3562474"/>
            <a:ext cx="5135880" cy="30175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0E3C2B9-4465-AF42-F56F-1E0A1BE3F10D}"/>
              </a:ext>
            </a:extLst>
          </p:cNvPr>
          <p:cNvSpPr txBox="1"/>
          <p:nvPr/>
        </p:nvSpPr>
        <p:spPr>
          <a:xfrm>
            <a:off x="442451" y="322086"/>
            <a:ext cx="4031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408ACA-AE24-8879-3D91-7C7E3DDBC34B}"/>
              </a:ext>
            </a:extLst>
          </p:cNvPr>
          <p:cNvSpPr txBox="1"/>
          <p:nvPr/>
        </p:nvSpPr>
        <p:spPr>
          <a:xfrm>
            <a:off x="442451" y="3527320"/>
            <a:ext cx="4031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50884F-3728-343E-1CDB-ADB33A1634AB}"/>
              </a:ext>
            </a:extLst>
          </p:cNvPr>
          <p:cNvSpPr txBox="1"/>
          <p:nvPr/>
        </p:nvSpPr>
        <p:spPr>
          <a:xfrm>
            <a:off x="6383532" y="3527320"/>
            <a:ext cx="4031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673EF0-69A5-8ED9-49B4-776362579DEE}"/>
              </a:ext>
            </a:extLst>
          </p:cNvPr>
          <p:cNvSpPr txBox="1"/>
          <p:nvPr/>
        </p:nvSpPr>
        <p:spPr>
          <a:xfrm>
            <a:off x="6383533" y="322086"/>
            <a:ext cx="4031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8FCCF2-5DC3-D580-4508-EA8684333F82}"/>
              </a:ext>
            </a:extLst>
          </p:cNvPr>
          <p:cNvSpPr txBox="1"/>
          <p:nvPr/>
        </p:nvSpPr>
        <p:spPr>
          <a:xfrm>
            <a:off x="0" y="19414"/>
            <a:ext cx="10909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Bacteria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1CD4E3-3350-AC5A-1CD3-D531CC313883}"/>
              </a:ext>
            </a:extLst>
          </p:cNvPr>
          <p:cNvSpPr txBox="1"/>
          <p:nvPr/>
        </p:nvSpPr>
        <p:spPr>
          <a:xfrm>
            <a:off x="9310255" y="6456883"/>
            <a:ext cx="27016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https://www.nature.com/articles/nmeth.2066</a:t>
            </a:r>
          </a:p>
        </p:txBody>
      </p:sp>
    </p:spTree>
    <p:extLst>
      <p:ext uri="{BB962C8B-B14F-4D97-AF65-F5344CB8AC3E}">
        <p14:creationId xmlns:p14="http://schemas.microsoft.com/office/powerpoint/2010/main" val="14779742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hart of different colors and sizes&#10;&#10;Description automatically generated with medium confidence">
            <a:extLst>
              <a:ext uri="{FF2B5EF4-FFF2-40B4-BE49-F238E27FC236}">
                <a16:creationId xmlns:a16="http://schemas.microsoft.com/office/drawing/2014/main" id="{DBB46853-CE62-D247-7D68-1F853443C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43872"/>
            <a:ext cx="5766816" cy="3023616"/>
          </a:xfrm>
          <a:prstGeom prst="rect">
            <a:avLst/>
          </a:prstGeom>
        </p:spPr>
      </p:pic>
      <p:pic>
        <p:nvPicPr>
          <p:cNvPr id="15" name="Picture 14" descr="A chart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91D11DD9-702D-98F7-AB4F-28FD7E196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60" y="1349968"/>
            <a:ext cx="4803648" cy="30175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714AE05-D575-257C-72D0-C68AFFBC35F5}"/>
              </a:ext>
            </a:extLst>
          </p:cNvPr>
          <p:cNvSpPr txBox="1"/>
          <p:nvPr/>
        </p:nvSpPr>
        <p:spPr>
          <a:xfrm>
            <a:off x="6000074" y="1205371"/>
            <a:ext cx="4031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20F5B7-0675-B633-28A6-C825F9A6C9B9}"/>
              </a:ext>
            </a:extLst>
          </p:cNvPr>
          <p:cNvSpPr txBox="1"/>
          <p:nvPr/>
        </p:nvSpPr>
        <p:spPr>
          <a:xfrm>
            <a:off x="416460" y="1205372"/>
            <a:ext cx="4031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C6F962-8817-4E8F-C89E-190A5F185FAF}"/>
              </a:ext>
            </a:extLst>
          </p:cNvPr>
          <p:cNvSpPr txBox="1"/>
          <p:nvPr/>
        </p:nvSpPr>
        <p:spPr>
          <a:xfrm>
            <a:off x="288042" y="4647956"/>
            <a:ext cx="11424063" cy="1720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The composition of the endophytic bacterial communities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We performed relative abundance analysis to elucidate the unique microbial communities associated with Arabidopsis thaliana. This approach allows us to delineate the distinct microbial signatures that differentiate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Arabidopsis thaliana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emphasizing the comparisons for understanding microbial diversity. Our findings reveal that RNAlat-Col-0 is characterized by a pronounced dominance of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Bacillus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(abundance ratios of 84.7%), LN2-Col-0 dominance of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Weizmannia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(abundance ratios of 79.8%), GC-Col-0 and FLT-Col-0 are the dominance of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Synechococcus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(abundance ratios of 75% and 71.7%, respectively), marking a distinct microbial profile.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112FFA-32B3-E1AC-1954-342DEA840AF3}"/>
              </a:ext>
            </a:extLst>
          </p:cNvPr>
          <p:cNvSpPr txBox="1"/>
          <p:nvPr/>
        </p:nvSpPr>
        <p:spPr>
          <a:xfrm>
            <a:off x="9310255" y="6456883"/>
            <a:ext cx="27016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https://www.nature.com/articles/nmeth.2066</a:t>
            </a:r>
          </a:p>
        </p:txBody>
      </p:sp>
    </p:spTree>
    <p:extLst>
      <p:ext uri="{BB962C8B-B14F-4D97-AF65-F5344CB8AC3E}">
        <p14:creationId xmlns:p14="http://schemas.microsoft.com/office/powerpoint/2010/main" val="4183173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F3CD403E-11BA-3617-DF90-6F8C377C6A20}"/>
              </a:ext>
            </a:extLst>
          </p:cNvPr>
          <p:cNvGrpSpPr/>
          <p:nvPr/>
        </p:nvGrpSpPr>
        <p:grpSpPr>
          <a:xfrm>
            <a:off x="115651" y="350149"/>
            <a:ext cx="3761396" cy="4916045"/>
            <a:chOff x="115651" y="973608"/>
            <a:chExt cx="3761396" cy="491604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83910DB-2114-0657-9E80-499C9FEC5089}"/>
                </a:ext>
              </a:extLst>
            </p:cNvPr>
            <p:cNvGrpSpPr/>
            <p:nvPr/>
          </p:nvGrpSpPr>
          <p:grpSpPr>
            <a:xfrm>
              <a:off x="115651" y="973608"/>
              <a:ext cx="3761396" cy="4916045"/>
              <a:chOff x="115651" y="973608"/>
              <a:chExt cx="3761396" cy="491604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3165FC49-E0F0-3674-F24D-31BAC23F83E2}"/>
                  </a:ext>
                </a:extLst>
              </p:cNvPr>
              <p:cNvGrpSpPr/>
              <p:nvPr/>
            </p:nvGrpSpPr>
            <p:grpSpPr>
              <a:xfrm>
                <a:off x="115651" y="973608"/>
                <a:ext cx="3761396" cy="4029582"/>
                <a:chOff x="115651" y="973608"/>
                <a:chExt cx="3761396" cy="4029582"/>
              </a:xfrm>
            </p:grpSpPr>
            <p:pic>
              <p:nvPicPr>
                <p:cNvPr id="9" name="Picture 8" descr="A diagram of a number&#10;&#10;Description automatically generated">
                  <a:extLst>
                    <a:ext uri="{FF2B5EF4-FFF2-40B4-BE49-F238E27FC236}">
                      <a16:creationId xmlns:a16="http://schemas.microsoft.com/office/drawing/2014/main" id="{EFAA4B3C-938B-60DF-6AAF-58E0BB4F39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651" y="1379708"/>
                  <a:ext cx="3761396" cy="3623482"/>
                </a:xfrm>
                <a:prstGeom prst="rect">
                  <a:avLst/>
                </a:prstGeom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78BDA49-7838-CDEE-D14B-1A485B24AFFF}"/>
                    </a:ext>
                  </a:extLst>
                </p:cNvPr>
                <p:cNvSpPr txBox="1"/>
                <p:nvPr/>
              </p:nvSpPr>
              <p:spPr>
                <a:xfrm>
                  <a:off x="1588309" y="973608"/>
                  <a:ext cx="109096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400" b="0" i="0" dirty="0">
                      <a:solidFill>
                        <a:srgbClr val="0D0D0D"/>
                      </a:solidFill>
                      <a:effectLst/>
                      <a:highlight>
                        <a:srgbClr val="FFFFFF"/>
                      </a:highlight>
                      <a:latin typeface="Arial" panose="020B0604020202020204" pitchFamily="34" charset="0"/>
                      <a:cs typeface="Arial" panose="020B0604020202020204" pitchFamily="34" charset="0"/>
                    </a:rPr>
                    <a:t>Family</a:t>
                  </a:r>
                  <a:endParaRPr 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4680C02A-4D7D-6CFF-553B-F5ACE38F24E2}"/>
                    </a:ext>
                  </a:extLst>
                </p:cNvPr>
                <p:cNvSpPr/>
                <p:nvPr/>
              </p:nvSpPr>
              <p:spPr>
                <a:xfrm>
                  <a:off x="1807631" y="3055024"/>
                  <a:ext cx="314632" cy="33183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EEFD448-D057-0502-20E0-1AA90785D8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5115" y="3386862"/>
                <a:ext cx="0" cy="1426149"/>
              </a:xfrm>
              <a:prstGeom prst="straightConnector1">
                <a:avLst/>
              </a:prstGeom>
              <a:ln>
                <a:solidFill>
                  <a:schemeClr val="tx2">
                    <a:lumMod val="90000"/>
                    <a:lumOff val="1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F1F1CD8-9BAA-D193-D00C-C5E6D897F464}"/>
                  </a:ext>
                </a:extLst>
              </p:cNvPr>
              <p:cNvSpPr txBox="1"/>
              <p:nvPr/>
            </p:nvSpPr>
            <p:spPr>
              <a:xfrm>
                <a:off x="943358" y="4813012"/>
                <a:ext cx="2023458" cy="1076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100" b="0" i="1" dirty="0">
                    <a:solidFill>
                      <a:srgbClr val="0D0D0D"/>
                    </a:solidFill>
                    <a:effectLst/>
                    <a:highlight>
                      <a:srgbClr val="FFFFFF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Synechococcaceae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100" b="0" i="1" dirty="0">
                    <a:solidFill>
                      <a:srgbClr val="0D0D0D"/>
                    </a:solidFill>
                    <a:effectLst/>
                    <a:highlight>
                      <a:srgbClr val="FFFFFF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Comamonadaceae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100" b="0" i="1" dirty="0">
                    <a:solidFill>
                      <a:srgbClr val="0D0D0D"/>
                    </a:solidFill>
                    <a:effectLst/>
                    <a:highlight>
                      <a:srgbClr val="FFFFFF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Moraxellaceae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100" b="0" i="1" dirty="0">
                    <a:solidFill>
                      <a:srgbClr val="0D0D0D"/>
                    </a:solidFill>
                    <a:effectLst/>
                    <a:highlight>
                      <a:srgbClr val="FFFFFF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Propionibacteriaceae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080EB6C-127C-A4E9-0E8B-18401E6F5832}"/>
                </a:ext>
              </a:extLst>
            </p:cNvPr>
            <p:cNvSpPr txBox="1"/>
            <p:nvPr/>
          </p:nvSpPr>
          <p:spPr>
            <a:xfrm>
              <a:off x="1717762" y="2816562"/>
              <a:ext cx="63582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rgbClr val="0D0D0D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26.7%</a:t>
              </a:r>
              <a:endParaRPr lang="en-US" sz="1200" b="1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7A6F001-FB9D-99FA-54FB-2406A170EFE8}"/>
              </a:ext>
            </a:extLst>
          </p:cNvPr>
          <p:cNvGrpSpPr/>
          <p:nvPr/>
        </p:nvGrpSpPr>
        <p:grpSpPr>
          <a:xfrm>
            <a:off x="4149340" y="350149"/>
            <a:ext cx="3761396" cy="5169960"/>
            <a:chOff x="4149340" y="973608"/>
            <a:chExt cx="3761396" cy="516996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6D9FAC4-4E7D-D89C-CDE2-72BFBB8D18F7}"/>
                </a:ext>
              </a:extLst>
            </p:cNvPr>
            <p:cNvGrpSpPr/>
            <p:nvPr/>
          </p:nvGrpSpPr>
          <p:grpSpPr>
            <a:xfrm>
              <a:off x="4149340" y="973608"/>
              <a:ext cx="3761396" cy="5169960"/>
              <a:chOff x="4149340" y="973608"/>
              <a:chExt cx="3761396" cy="516996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4D6E43B-93D7-B67C-F449-E79A2FDADAE8}"/>
                  </a:ext>
                </a:extLst>
              </p:cNvPr>
              <p:cNvGrpSpPr/>
              <p:nvPr/>
            </p:nvGrpSpPr>
            <p:grpSpPr>
              <a:xfrm>
                <a:off x="4149340" y="973608"/>
                <a:ext cx="3761396" cy="4029580"/>
                <a:chOff x="4149340" y="973608"/>
                <a:chExt cx="3761396" cy="4029580"/>
              </a:xfrm>
            </p:grpSpPr>
            <p:pic>
              <p:nvPicPr>
                <p:cNvPr id="6" name="Picture 5" descr="A diagram of a number&#10;&#10;Description automatically generated">
                  <a:extLst>
                    <a:ext uri="{FF2B5EF4-FFF2-40B4-BE49-F238E27FC236}">
                      <a16:creationId xmlns:a16="http://schemas.microsoft.com/office/drawing/2014/main" id="{BCDBF8DA-8D87-12BE-2D5A-13FA9D11FF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49340" y="1379708"/>
                  <a:ext cx="3761396" cy="3623480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7CED700-634C-5596-D0DC-69662AF9CC8F}"/>
                    </a:ext>
                  </a:extLst>
                </p:cNvPr>
                <p:cNvSpPr txBox="1"/>
                <p:nvPr/>
              </p:nvSpPr>
              <p:spPr>
                <a:xfrm>
                  <a:off x="5622000" y="973608"/>
                  <a:ext cx="109096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400" b="0" i="0" dirty="0">
                      <a:solidFill>
                        <a:srgbClr val="0D0D0D"/>
                      </a:solidFill>
                      <a:effectLst/>
                      <a:highlight>
                        <a:srgbClr val="FFFFFF"/>
                      </a:highlight>
                      <a:latin typeface="Arial" panose="020B0604020202020204" pitchFamily="34" charset="0"/>
                      <a:cs typeface="Arial" panose="020B0604020202020204" pitchFamily="34" charset="0"/>
                    </a:rPr>
                    <a:t>Genus</a:t>
                  </a:r>
                  <a:endParaRPr 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E1439FB7-50D8-4C1F-6046-68EA869A243F}"/>
                    </a:ext>
                  </a:extLst>
                </p:cNvPr>
                <p:cNvSpPr/>
                <p:nvPr/>
              </p:nvSpPr>
              <p:spPr>
                <a:xfrm>
                  <a:off x="5843630" y="3055024"/>
                  <a:ext cx="314632" cy="33183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0A856884-3681-A26F-7190-6872E960B5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0946" y="3386863"/>
                <a:ext cx="0" cy="1426149"/>
              </a:xfrm>
              <a:prstGeom prst="straightConnector1">
                <a:avLst/>
              </a:prstGeom>
              <a:ln>
                <a:solidFill>
                  <a:schemeClr val="tx2">
                    <a:lumMod val="90000"/>
                    <a:lumOff val="1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5FBABA-781B-2B18-78C7-289E0456720A}"/>
                  </a:ext>
                </a:extLst>
              </p:cNvPr>
              <p:cNvSpPr txBox="1"/>
              <p:nvPr/>
            </p:nvSpPr>
            <p:spPr>
              <a:xfrm>
                <a:off x="5036615" y="4813011"/>
                <a:ext cx="2023458" cy="13305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pt-BR" sz="1100" b="0" i="1" dirty="0">
                    <a:solidFill>
                      <a:srgbClr val="0D0D0D"/>
                    </a:solidFill>
                    <a:effectLst/>
                    <a:highlight>
                      <a:srgbClr val="FFFFFF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Synechococcus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pt-BR" sz="1100" b="0" i="1" dirty="0">
                    <a:solidFill>
                      <a:srgbClr val="0D0D0D"/>
                    </a:solidFill>
                    <a:effectLst/>
                    <a:highlight>
                      <a:srgbClr val="FFFFFF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Comamonas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pt-BR" sz="1100" b="0" i="1" dirty="0">
                    <a:solidFill>
                      <a:srgbClr val="0D0D0D"/>
                    </a:solidFill>
                    <a:effectLst/>
                    <a:highlight>
                      <a:srgbClr val="FFFFFF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Acidovorax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pt-BR" sz="1100" b="0" i="1" dirty="0">
                    <a:solidFill>
                      <a:srgbClr val="0D0D0D"/>
                    </a:solidFill>
                    <a:effectLst/>
                    <a:highlight>
                      <a:srgbClr val="FFFFFF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Acinetobacter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pt-BR" sz="1100" b="0" i="1" dirty="0">
                    <a:solidFill>
                      <a:srgbClr val="0D0D0D"/>
                    </a:solidFill>
                    <a:effectLst/>
                    <a:highlight>
                      <a:srgbClr val="FFFFFF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Cutibacterium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04430B0-BCA1-A2AE-99AB-EDFAC4B272B0}"/>
                </a:ext>
              </a:extLst>
            </p:cNvPr>
            <p:cNvSpPr txBox="1"/>
            <p:nvPr/>
          </p:nvSpPr>
          <p:spPr>
            <a:xfrm>
              <a:off x="5748589" y="2816562"/>
              <a:ext cx="63582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rgbClr val="0D0D0D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26.3%</a:t>
              </a:r>
              <a:endParaRPr lang="en-US" sz="1200" b="1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A13B690-6004-188C-E576-C4C088F9F964}"/>
              </a:ext>
            </a:extLst>
          </p:cNvPr>
          <p:cNvGrpSpPr/>
          <p:nvPr/>
        </p:nvGrpSpPr>
        <p:grpSpPr>
          <a:xfrm>
            <a:off x="8239432" y="350149"/>
            <a:ext cx="3761398" cy="5169961"/>
            <a:chOff x="8239432" y="973608"/>
            <a:chExt cx="3761398" cy="516996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91CD79B-6C8E-FF4F-DD59-24FB6FF952A1}"/>
                </a:ext>
              </a:extLst>
            </p:cNvPr>
            <p:cNvGrpSpPr/>
            <p:nvPr/>
          </p:nvGrpSpPr>
          <p:grpSpPr>
            <a:xfrm>
              <a:off x="8239432" y="973608"/>
              <a:ext cx="3761398" cy="5169961"/>
              <a:chOff x="8239432" y="973608"/>
              <a:chExt cx="3761398" cy="5169961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A381C51-BC18-CF20-5178-E230902A6E22}"/>
                  </a:ext>
                </a:extLst>
              </p:cNvPr>
              <p:cNvGrpSpPr/>
              <p:nvPr/>
            </p:nvGrpSpPr>
            <p:grpSpPr>
              <a:xfrm>
                <a:off x="8239432" y="973608"/>
                <a:ext cx="3761398" cy="4029579"/>
                <a:chOff x="8239432" y="973608"/>
                <a:chExt cx="3761398" cy="4029579"/>
              </a:xfrm>
            </p:grpSpPr>
            <p:pic>
              <p:nvPicPr>
                <p:cNvPr id="8" name="Picture 7" descr="A diagram of a number&#10;&#10;Description automatically generated">
                  <a:extLst>
                    <a:ext uri="{FF2B5EF4-FFF2-40B4-BE49-F238E27FC236}">
                      <a16:creationId xmlns:a16="http://schemas.microsoft.com/office/drawing/2014/main" id="{DE0662C8-0005-0AC4-8C21-8E55938198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39432" y="1379709"/>
                  <a:ext cx="3761398" cy="3623478"/>
                </a:xfrm>
                <a:prstGeom prst="rect">
                  <a:avLst/>
                </a:prstGeom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D898E4E-D539-68A7-7DAC-289B6BE20B35}"/>
                    </a:ext>
                  </a:extLst>
                </p:cNvPr>
                <p:cNvSpPr txBox="1"/>
                <p:nvPr/>
              </p:nvSpPr>
              <p:spPr>
                <a:xfrm>
                  <a:off x="9655691" y="973608"/>
                  <a:ext cx="109096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400" b="0" i="0" dirty="0">
                      <a:solidFill>
                        <a:srgbClr val="0D0D0D"/>
                      </a:solidFill>
                      <a:effectLst/>
                      <a:highlight>
                        <a:srgbClr val="FFFFFF"/>
                      </a:highlight>
                      <a:latin typeface="Arial" panose="020B0604020202020204" pitchFamily="34" charset="0"/>
                      <a:cs typeface="Arial" panose="020B0604020202020204" pitchFamily="34" charset="0"/>
                    </a:rPr>
                    <a:t>Species</a:t>
                  </a:r>
                  <a:endParaRPr 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3B54FC4F-C591-489A-3FBA-64D9A038BB20}"/>
                    </a:ext>
                  </a:extLst>
                </p:cNvPr>
                <p:cNvSpPr/>
                <p:nvPr/>
              </p:nvSpPr>
              <p:spPr>
                <a:xfrm>
                  <a:off x="9943151" y="3055024"/>
                  <a:ext cx="314632" cy="331839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EE825B6-9218-ABBA-8AE4-AC22D91F200B}"/>
                  </a:ext>
                </a:extLst>
              </p:cNvPr>
              <p:cNvSpPr txBox="1"/>
              <p:nvPr/>
            </p:nvSpPr>
            <p:spPr>
              <a:xfrm>
                <a:off x="9108402" y="4813012"/>
                <a:ext cx="2023458" cy="13305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100" b="0" i="1" dirty="0">
                    <a:solidFill>
                      <a:srgbClr val="0D0D0D"/>
                    </a:solidFill>
                    <a:effectLst/>
                    <a:highlight>
                      <a:srgbClr val="FFFFFF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Synechococcus elongatus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100" b="0" i="1" dirty="0">
                    <a:solidFill>
                      <a:srgbClr val="0D0D0D"/>
                    </a:solidFill>
                    <a:effectLst/>
                    <a:highlight>
                      <a:srgbClr val="FFFFFF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Comamonas denitrificans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100" b="0" i="1" dirty="0">
                    <a:solidFill>
                      <a:srgbClr val="0D0D0D"/>
                    </a:solidFill>
                    <a:effectLst/>
                    <a:highlight>
                      <a:srgbClr val="FFFFFF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Acidovorax ebreus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100" b="0" i="1" dirty="0">
                    <a:solidFill>
                      <a:srgbClr val="0D0D0D"/>
                    </a:solidFill>
                    <a:effectLst/>
                    <a:highlight>
                      <a:srgbClr val="FFFFFF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Acinetobacter junii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100" b="0" i="1" dirty="0">
                    <a:solidFill>
                      <a:srgbClr val="0D0D0D"/>
                    </a:solidFill>
                    <a:effectLst/>
                    <a:highlight>
                      <a:srgbClr val="FFFFFF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Cutibacterium acnes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C58F4ED4-8A37-B160-6ABC-130FDFA5D2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0635" y="3386863"/>
                <a:ext cx="0" cy="1426149"/>
              </a:xfrm>
              <a:prstGeom prst="straightConnector1">
                <a:avLst/>
              </a:prstGeom>
              <a:ln>
                <a:solidFill>
                  <a:schemeClr val="tx2">
                    <a:lumMod val="90000"/>
                    <a:lumOff val="1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ABB8ADF-24B4-9050-C10D-EBB5475DE5A9}"/>
                </a:ext>
              </a:extLst>
            </p:cNvPr>
            <p:cNvSpPr txBox="1"/>
            <p:nvPr/>
          </p:nvSpPr>
          <p:spPr>
            <a:xfrm>
              <a:off x="9802762" y="2820661"/>
              <a:ext cx="63582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rgbClr val="0D0D0D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20.8%</a:t>
              </a:r>
              <a:endParaRPr lang="en-US" sz="1200" b="1" dirty="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5E797897-D178-6052-EC84-899EF6FE698E}"/>
              </a:ext>
            </a:extLst>
          </p:cNvPr>
          <p:cNvSpPr txBox="1"/>
          <p:nvPr/>
        </p:nvSpPr>
        <p:spPr>
          <a:xfrm>
            <a:off x="0" y="19414"/>
            <a:ext cx="10909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Bacteria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EFF868-12FC-C2C0-99BA-79E51750BBFC}"/>
              </a:ext>
            </a:extLst>
          </p:cNvPr>
          <p:cNvSpPr txBox="1"/>
          <p:nvPr/>
        </p:nvSpPr>
        <p:spPr>
          <a:xfrm>
            <a:off x="445326" y="5530209"/>
            <a:ext cx="11281558" cy="1166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Venn diagram for GC-Col-0, FLT-Col-0, RNAlat-Col-0, and LN2-Col-0 </a:t>
            </a:r>
          </a:p>
          <a:p>
            <a:pPr algn="just">
              <a:lnSpc>
                <a:spcPct val="150000"/>
              </a:lnSpc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 Venn diagram represents the percentage and number of shared and unique microbiomes in the bacterial communities of the GC-Col-0, FLT-Col-0, RNAlat-Col-0, and LN2-Col-0 in the family, genus, and species level.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372A713-A850-5AF7-AB1C-DC0B7960259E}"/>
              </a:ext>
            </a:extLst>
          </p:cNvPr>
          <p:cNvSpPr txBox="1"/>
          <p:nvPr/>
        </p:nvSpPr>
        <p:spPr>
          <a:xfrm>
            <a:off x="7309263" y="6507851"/>
            <a:ext cx="48095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https://bmcbioinformatics.biomedcentral.com/articles/10.1186/s12859-015-0611-3</a:t>
            </a:r>
          </a:p>
        </p:txBody>
      </p:sp>
    </p:spTree>
    <p:extLst>
      <p:ext uri="{BB962C8B-B14F-4D97-AF65-F5344CB8AC3E}">
        <p14:creationId xmlns:p14="http://schemas.microsoft.com/office/powerpoint/2010/main" val="2029904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variety of species&#10;&#10;Description automatically generated">
            <a:extLst>
              <a:ext uri="{FF2B5EF4-FFF2-40B4-BE49-F238E27FC236}">
                <a16:creationId xmlns:a16="http://schemas.microsoft.com/office/drawing/2014/main" id="{D1751529-2171-99D0-87BD-6A67419BD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037" y="640856"/>
            <a:ext cx="6177926" cy="44535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651524-A6DE-0977-8AF0-D09AA1535A41}"/>
              </a:ext>
            </a:extLst>
          </p:cNvPr>
          <p:cNvSpPr txBox="1"/>
          <p:nvPr/>
        </p:nvSpPr>
        <p:spPr>
          <a:xfrm>
            <a:off x="339436" y="5094429"/>
            <a:ext cx="11513128" cy="1450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b="1" dirty="0"/>
              <a:t>Alpha diversity comparisons of the 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Arabidopsis thaliana</a:t>
            </a:r>
            <a:endParaRPr lang="en-US" sz="1200" b="1" dirty="0"/>
          </a:p>
          <a:p>
            <a:pPr algn="just">
              <a:lnSpc>
                <a:spcPct val="150000"/>
              </a:lnSpc>
            </a:pPr>
            <a:endParaRPr lang="en-US" sz="1200" dirty="0"/>
          </a:p>
          <a:p>
            <a:pPr algn="just">
              <a:lnSpc>
                <a:spcPct val="150000"/>
              </a:lnSpc>
            </a:pPr>
            <a:r>
              <a:rPr lang="en-US" sz="1200" dirty="0"/>
              <a:t>The p-values for alpha diversity were calculated using the Kruskal-Wallis test. Alpha diversity for bacterial communities in different accessions of GC-Col-0, FLT-Col-0, RNAlat-Col-0, and LN2-Col-0 at the species level. There is no statistically significant difference between the groups in terms of alpha diversity. The groups have similar alpha diversity levels.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4F7472-B37A-2D61-64CD-B47F02DC5193}"/>
              </a:ext>
            </a:extLst>
          </p:cNvPr>
          <p:cNvSpPr txBox="1"/>
          <p:nvPr/>
        </p:nvSpPr>
        <p:spPr>
          <a:xfrm>
            <a:off x="0" y="19414"/>
            <a:ext cx="10909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Bacteria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26980D-F74C-8E58-0B01-C59F5BCAEE39}"/>
              </a:ext>
            </a:extLst>
          </p:cNvPr>
          <p:cNvSpPr txBox="1"/>
          <p:nvPr/>
        </p:nvSpPr>
        <p:spPr>
          <a:xfrm>
            <a:off x="7012380" y="6421972"/>
            <a:ext cx="49698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H.J. </a:t>
            </a:r>
            <a:r>
              <a:rPr lang="en-US" sz="1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Motulsky</a:t>
            </a:r>
            <a:r>
              <a:rPr lang="en-US" sz="1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Analyzing Data with GraphPad Prism, 1999,. GraphPad Software Inc.</a:t>
            </a:r>
          </a:p>
        </p:txBody>
      </p:sp>
    </p:spTree>
    <p:extLst>
      <p:ext uri="{BB962C8B-B14F-4D97-AF65-F5344CB8AC3E}">
        <p14:creationId xmlns:p14="http://schemas.microsoft.com/office/powerpoint/2010/main" val="21827750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5F2526-4AFB-606B-2997-6FD14E41DB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1"/>
          <a:stretch/>
        </p:blipFill>
        <p:spPr>
          <a:xfrm>
            <a:off x="3322632" y="915582"/>
            <a:ext cx="4709312" cy="35732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CB3CC0-E670-9833-9788-E4732EE41ED4}"/>
              </a:ext>
            </a:extLst>
          </p:cNvPr>
          <p:cNvSpPr txBox="1"/>
          <p:nvPr/>
        </p:nvSpPr>
        <p:spPr>
          <a:xfrm>
            <a:off x="0" y="19414"/>
            <a:ext cx="10909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Bacteria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70F83E-7A5F-B5B7-6A47-BACBA5A83D9F}"/>
              </a:ext>
            </a:extLst>
          </p:cNvPr>
          <p:cNvSpPr txBox="1"/>
          <p:nvPr/>
        </p:nvSpPr>
        <p:spPr>
          <a:xfrm>
            <a:off x="502331" y="4778599"/>
            <a:ext cx="11187338" cy="1443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HAIIA (Hierarchical All-Against-All Association) analysis.</a:t>
            </a:r>
          </a:p>
          <a:p>
            <a:pPr algn="just">
              <a:lnSpc>
                <a:spcPct val="150000"/>
              </a:lnSpc>
            </a:pPr>
            <a:endParaRPr lang="en-US" sz="1200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This study evaluated the relationships between GC-Col-0, FLT-Col-0, RNAlat-Col-0, and LN2-Col-0 using Spearman correlation. A very strong positive correlation was determined between GC-Col-0 and FLT-Col-0, and these two GC-Col-0 and FLT-Col-0 tended to increase or decrease together. Furthermore, RNAlat-Col-0 was moderately positively correlated with FLT-Col-0 and GC-Col-0. LN2-Col-0 had weaker but significant positive correlations with RNAlat-Col-0 and GC-Col-0.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6856AD-C3FF-E4B1-D72B-80C664C3FA2E}"/>
              </a:ext>
            </a:extLst>
          </p:cNvPr>
          <p:cNvSpPr txBox="1"/>
          <p:nvPr/>
        </p:nvSpPr>
        <p:spPr>
          <a:xfrm>
            <a:off x="9298380" y="6464918"/>
            <a:ext cx="27550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https://pubmed.ncbi.nlm.nih.gov/35758795/</a:t>
            </a:r>
          </a:p>
        </p:txBody>
      </p:sp>
    </p:spTree>
    <p:extLst>
      <p:ext uri="{BB962C8B-B14F-4D97-AF65-F5344CB8AC3E}">
        <p14:creationId xmlns:p14="http://schemas.microsoft.com/office/powerpoint/2010/main" val="33996759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F06DEF1E-AB6B-58AF-6429-DC6F68CF7CBE}"/>
              </a:ext>
            </a:extLst>
          </p:cNvPr>
          <p:cNvGrpSpPr/>
          <p:nvPr/>
        </p:nvGrpSpPr>
        <p:grpSpPr>
          <a:xfrm>
            <a:off x="434256" y="254745"/>
            <a:ext cx="4351985" cy="6348510"/>
            <a:chOff x="601404" y="285094"/>
            <a:chExt cx="4351985" cy="634851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A487662-31D6-6786-9AE2-6C47CD94CEB4}"/>
                </a:ext>
              </a:extLst>
            </p:cNvPr>
            <p:cNvGrpSpPr/>
            <p:nvPr/>
          </p:nvGrpSpPr>
          <p:grpSpPr>
            <a:xfrm>
              <a:off x="2881506" y="4382201"/>
              <a:ext cx="2071883" cy="246221"/>
              <a:chOff x="3002924" y="4490356"/>
              <a:chExt cx="2071883" cy="246221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50DC07A-CF97-44BD-B8C1-4EA1BBF1EBC9}"/>
                  </a:ext>
                </a:extLst>
              </p:cNvPr>
              <p:cNvSpPr txBox="1"/>
              <p:nvPr/>
            </p:nvSpPr>
            <p:spPr>
              <a:xfrm>
                <a:off x="3196601" y="4490356"/>
                <a:ext cx="1878206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Synechococcus elongatus</a:t>
                </a:r>
              </a:p>
            </p:txBody>
          </p:sp>
          <p:sp>
            <p:nvSpPr>
              <p:cNvPr id="19" name="Arrow: Right 18">
                <a:extLst>
                  <a:ext uri="{FF2B5EF4-FFF2-40B4-BE49-F238E27FC236}">
                    <a16:creationId xmlns:a16="http://schemas.microsoft.com/office/drawing/2014/main" id="{388B2823-1381-18FE-7319-7F37F2391253}"/>
                  </a:ext>
                </a:extLst>
              </p:cNvPr>
              <p:cNvSpPr/>
              <p:nvPr/>
            </p:nvSpPr>
            <p:spPr>
              <a:xfrm>
                <a:off x="3002924" y="4551106"/>
                <a:ext cx="242837" cy="140110"/>
              </a:xfrm>
              <a:prstGeom prst="right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50989D5-6489-CA88-476D-F967549E62F0}"/>
                </a:ext>
              </a:extLst>
            </p:cNvPr>
            <p:cNvGrpSpPr/>
            <p:nvPr/>
          </p:nvGrpSpPr>
          <p:grpSpPr>
            <a:xfrm>
              <a:off x="601404" y="285094"/>
              <a:ext cx="2280102" cy="6348510"/>
              <a:chOff x="601404" y="344086"/>
              <a:chExt cx="2280102" cy="6348510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2CA80A6F-BDAA-E35B-2E3D-57C8C2E48A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06" r="24049" b="97569"/>
              <a:stretch/>
            </p:blipFill>
            <p:spPr bwMode="auto">
              <a:xfrm>
                <a:off x="1203960" y="6513914"/>
                <a:ext cx="1677546" cy="1786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728AF0DD-A663-44F1-62A3-314D6646C1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1404" y="344086"/>
                <a:ext cx="2280102" cy="6157494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040CAC8-656E-2424-8113-55E28A89F088}"/>
                </a:ext>
              </a:extLst>
            </p:cNvPr>
            <p:cNvGrpSpPr/>
            <p:nvPr/>
          </p:nvGrpSpPr>
          <p:grpSpPr>
            <a:xfrm>
              <a:off x="2881506" y="2214189"/>
              <a:ext cx="2071883" cy="246221"/>
              <a:chOff x="3002924" y="4490356"/>
              <a:chExt cx="2071883" cy="246221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0F283D9-B855-4215-A7C6-4641CB3FDED6}"/>
                  </a:ext>
                </a:extLst>
              </p:cNvPr>
              <p:cNvSpPr txBox="1"/>
              <p:nvPr/>
            </p:nvSpPr>
            <p:spPr>
              <a:xfrm>
                <a:off x="3196601" y="4490356"/>
                <a:ext cx="1878206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Weizmannia ginsengihumi</a:t>
                </a:r>
              </a:p>
            </p:txBody>
          </p:sp>
          <p:sp>
            <p:nvSpPr>
              <p:cNvPr id="29" name="Arrow: Right 28">
                <a:extLst>
                  <a:ext uri="{FF2B5EF4-FFF2-40B4-BE49-F238E27FC236}">
                    <a16:creationId xmlns:a16="http://schemas.microsoft.com/office/drawing/2014/main" id="{0819A59F-6CA2-F706-2E09-D61DE067D26C}"/>
                  </a:ext>
                </a:extLst>
              </p:cNvPr>
              <p:cNvSpPr/>
              <p:nvPr/>
            </p:nvSpPr>
            <p:spPr>
              <a:xfrm>
                <a:off x="3002924" y="4551106"/>
                <a:ext cx="242837" cy="140110"/>
              </a:xfrm>
              <a:prstGeom prst="right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969E509-C2D3-5D7F-F5EF-7207CB204CDA}"/>
                </a:ext>
              </a:extLst>
            </p:cNvPr>
            <p:cNvGrpSpPr/>
            <p:nvPr/>
          </p:nvGrpSpPr>
          <p:grpSpPr>
            <a:xfrm>
              <a:off x="2881506" y="1796317"/>
              <a:ext cx="1346366" cy="246221"/>
              <a:chOff x="3002924" y="4490356"/>
              <a:chExt cx="1346366" cy="246221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58CC663-EE8E-9A21-9EB1-8B2471C7B70C}"/>
                  </a:ext>
                </a:extLst>
              </p:cNvPr>
              <p:cNvSpPr txBox="1"/>
              <p:nvPr/>
            </p:nvSpPr>
            <p:spPr>
              <a:xfrm>
                <a:off x="3196601" y="4490356"/>
                <a:ext cx="1152689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Bacillus subtilis</a:t>
                </a:r>
              </a:p>
            </p:txBody>
          </p:sp>
          <p:sp>
            <p:nvSpPr>
              <p:cNvPr id="32" name="Arrow: Right 31">
                <a:extLst>
                  <a:ext uri="{FF2B5EF4-FFF2-40B4-BE49-F238E27FC236}">
                    <a16:creationId xmlns:a16="http://schemas.microsoft.com/office/drawing/2014/main" id="{2323FE3F-2FEB-9CD0-B19D-58BF1D47E8BE}"/>
                  </a:ext>
                </a:extLst>
              </p:cNvPr>
              <p:cNvSpPr/>
              <p:nvPr/>
            </p:nvSpPr>
            <p:spPr>
              <a:xfrm>
                <a:off x="3002924" y="4551106"/>
                <a:ext cx="242837" cy="140110"/>
              </a:xfrm>
              <a:prstGeom prst="right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879A423-6086-8EED-DFB0-F39280068169}"/>
              </a:ext>
            </a:extLst>
          </p:cNvPr>
          <p:cNvSpPr txBox="1"/>
          <p:nvPr/>
        </p:nvSpPr>
        <p:spPr>
          <a:xfrm>
            <a:off x="0" y="19414"/>
            <a:ext cx="10909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Bacteria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A330CF-8D23-22E7-D0E3-DB85C99C4CD6}"/>
              </a:ext>
            </a:extLst>
          </p:cNvPr>
          <p:cNvSpPr txBox="1"/>
          <p:nvPr/>
        </p:nvSpPr>
        <p:spPr>
          <a:xfrm>
            <a:off x="4786241" y="2611916"/>
            <a:ext cx="6929252" cy="1443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A heatmap was performed using Spearman correlation analysis to assess the relationships between specific variables. </a:t>
            </a:r>
          </a:p>
          <a:p>
            <a:pPr algn="just">
              <a:lnSpc>
                <a:spcPct val="150000"/>
              </a:lnSpc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RNAlat-Col-0 with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Bacillus subtilis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LN2-Col-0 with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Weizmannia ginsengihumi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GC-Col-0, and FLT-Col-0 with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Synechococcus elongatus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show a strong link between the variables.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DE33B6-D398-B57A-B7E9-D0814ABE487C}"/>
              </a:ext>
            </a:extLst>
          </p:cNvPr>
          <p:cNvSpPr txBox="1"/>
          <p:nvPr/>
        </p:nvSpPr>
        <p:spPr>
          <a:xfrm>
            <a:off x="9233066" y="6357034"/>
            <a:ext cx="26185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https://software.broadinstitute.org/GENE-E/</a:t>
            </a:r>
          </a:p>
        </p:txBody>
      </p:sp>
    </p:spTree>
    <p:extLst>
      <p:ext uri="{BB962C8B-B14F-4D97-AF65-F5344CB8AC3E}">
        <p14:creationId xmlns:p14="http://schemas.microsoft.com/office/powerpoint/2010/main" val="3865267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species&#10;&#10;Description automatically generated">
            <a:extLst>
              <a:ext uri="{FF2B5EF4-FFF2-40B4-BE49-F238E27FC236}">
                <a16:creationId xmlns:a16="http://schemas.microsoft.com/office/drawing/2014/main" id="{1D864F6A-F34A-A0D1-78C7-075CBB0C1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746" y="1523361"/>
            <a:ext cx="3294888" cy="2910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53E78B-3AF8-3D88-E37E-65C35950E7D5}"/>
              </a:ext>
            </a:extLst>
          </p:cNvPr>
          <p:cNvSpPr txBox="1"/>
          <p:nvPr/>
        </p:nvSpPr>
        <p:spPr>
          <a:xfrm>
            <a:off x="4327184" y="1246362"/>
            <a:ext cx="4031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75C6E9-D0A0-957D-138F-A90EC2DBAABF}"/>
              </a:ext>
            </a:extLst>
          </p:cNvPr>
          <p:cNvSpPr txBox="1"/>
          <p:nvPr/>
        </p:nvSpPr>
        <p:spPr>
          <a:xfrm>
            <a:off x="0" y="19414"/>
            <a:ext cx="10909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Fungi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C39461-CF09-FBF3-3971-D35C2D385BC0}"/>
              </a:ext>
            </a:extLst>
          </p:cNvPr>
          <p:cNvSpPr txBox="1"/>
          <p:nvPr/>
        </p:nvSpPr>
        <p:spPr>
          <a:xfrm>
            <a:off x="383968" y="4624206"/>
            <a:ext cx="11424063" cy="889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The composition of the endophytic fungal communities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Only GC-Col-0 and FLT-Col-0 were found to have a fungal community of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Malassesiza restirica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belonging to the genus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Malassezia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BB1F0D-F76E-1B9F-E1C0-1DBF17BBA031}"/>
              </a:ext>
            </a:extLst>
          </p:cNvPr>
          <p:cNvSpPr txBox="1"/>
          <p:nvPr/>
        </p:nvSpPr>
        <p:spPr>
          <a:xfrm>
            <a:off x="9310255" y="6456883"/>
            <a:ext cx="27016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https://www.nature.com/articles/nmeth.2066</a:t>
            </a:r>
          </a:p>
        </p:txBody>
      </p:sp>
    </p:spTree>
    <p:extLst>
      <p:ext uri="{BB962C8B-B14F-4D97-AF65-F5344CB8AC3E}">
        <p14:creationId xmlns:p14="http://schemas.microsoft.com/office/powerpoint/2010/main" val="12454488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EABB303-AACA-B88A-0816-47A737469029}"/>
              </a:ext>
            </a:extLst>
          </p:cNvPr>
          <p:cNvSpPr txBox="1">
            <a:spLocks/>
          </p:cNvSpPr>
          <p:nvPr/>
        </p:nvSpPr>
        <p:spPr>
          <a:xfrm>
            <a:off x="1115060" y="2601119"/>
            <a:ext cx="996188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OSD-217</a:t>
            </a:r>
          </a:p>
        </p:txBody>
      </p:sp>
    </p:spTree>
    <p:extLst>
      <p:ext uri="{BB962C8B-B14F-4D97-AF65-F5344CB8AC3E}">
        <p14:creationId xmlns:p14="http://schemas.microsoft.com/office/powerpoint/2010/main" val="27617652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graph of a family and a family&#10;&#10;Description automatically generated with medium confidence">
            <a:extLst>
              <a:ext uri="{FF2B5EF4-FFF2-40B4-BE49-F238E27FC236}">
                <a16:creationId xmlns:a16="http://schemas.microsoft.com/office/drawing/2014/main" id="{B4ED955E-6263-B842-F45B-3D409DE80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90" y="3609337"/>
            <a:ext cx="3383280" cy="29077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7891E8-1C6F-84F9-4411-67D6C14AA16D}"/>
              </a:ext>
            </a:extLst>
          </p:cNvPr>
          <p:cNvSpPr txBox="1"/>
          <p:nvPr/>
        </p:nvSpPr>
        <p:spPr>
          <a:xfrm>
            <a:off x="0" y="19414"/>
            <a:ext cx="7382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Bacteria – OSD-217 FLT Leaf and FLT Root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chart of species and species&#10;&#10;Description automatically generated with medium confidence">
            <a:extLst>
              <a:ext uri="{FF2B5EF4-FFF2-40B4-BE49-F238E27FC236}">
                <a16:creationId xmlns:a16="http://schemas.microsoft.com/office/drawing/2014/main" id="{7A8C4B35-BE8B-3CF3-6933-27AE437EA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576" y="366838"/>
            <a:ext cx="3590544" cy="2926080"/>
          </a:xfrm>
          <a:prstGeom prst="rect">
            <a:avLst/>
          </a:prstGeom>
        </p:spPr>
      </p:pic>
      <p:pic>
        <p:nvPicPr>
          <p:cNvPr id="8" name="Picture 7" descr="A graph of a number of plants&#10;&#10;Description automatically generated">
            <a:extLst>
              <a:ext uri="{FF2B5EF4-FFF2-40B4-BE49-F238E27FC236}">
                <a16:creationId xmlns:a16="http://schemas.microsoft.com/office/drawing/2014/main" id="{6ABBD6B8-9FD2-CE0B-E749-FDBE75A3BB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618" y="366838"/>
            <a:ext cx="3130296" cy="2926080"/>
          </a:xfrm>
          <a:prstGeom prst="rect">
            <a:avLst/>
          </a:prstGeom>
        </p:spPr>
      </p:pic>
      <p:pic>
        <p:nvPicPr>
          <p:cNvPr id="10" name="Picture 9" descr="A graph of a family and nitrobacterium&#10;&#10;Description automatically generated">
            <a:extLst>
              <a:ext uri="{FF2B5EF4-FFF2-40B4-BE49-F238E27FC236}">
                <a16:creationId xmlns:a16="http://schemas.microsoft.com/office/drawing/2014/main" id="{965EEEE7-84A3-ECA2-332B-5874CB24D0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60" y="375887"/>
            <a:ext cx="3383280" cy="292608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91E930A-A8D3-441B-152C-23354D80654E}"/>
              </a:ext>
            </a:extLst>
          </p:cNvPr>
          <p:cNvGrpSpPr/>
          <p:nvPr/>
        </p:nvGrpSpPr>
        <p:grpSpPr>
          <a:xfrm>
            <a:off x="475429" y="366838"/>
            <a:ext cx="7787147" cy="292387"/>
            <a:chOff x="475429" y="366838"/>
            <a:chExt cx="7787147" cy="29238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02FDE7-43DC-25CC-6FCE-B0579FBB6632}"/>
                </a:ext>
              </a:extLst>
            </p:cNvPr>
            <p:cNvSpPr txBox="1"/>
            <p:nvPr/>
          </p:nvSpPr>
          <p:spPr>
            <a:xfrm>
              <a:off x="475429" y="366839"/>
              <a:ext cx="40312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a)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8A73ED-06B4-9126-4499-DB8167FDF161}"/>
                </a:ext>
              </a:extLst>
            </p:cNvPr>
            <p:cNvSpPr txBox="1"/>
            <p:nvPr/>
          </p:nvSpPr>
          <p:spPr>
            <a:xfrm>
              <a:off x="4077495" y="366838"/>
              <a:ext cx="40312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b)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28A151-97CF-8267-5006-EEECD833D410}"/>
                </a:ext>
              </a:extLst>
            </p:cNvPr>
            <p:cNvSpPr txBox="1"/>
            <p:nvPr/>
          </p:nvSpPr>
          <p:spPr>
            <a:xfrm>
              <a:off x="7859453" y="382226"/>
              <a:ext cx="40312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c)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3D38CE4-C67F-9D53-0A01-23992E873F51}"/>
              </a:ext>
            </a:extLst>
          </p:cNvPr>
          <p:cNvSpPr txBox="1"/>
          <p:nvPr/>
        </p:nvSpPr>
        <p:spPr>
          <a:xfrm>
            <a:off x="0" y="3343867"/>
            <a:ext cx="7382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Bacteria – OSD-217 GC Leaf and GC Root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 descr="A graph of different species&#10;&#10;Description automatically generated">
            <a:extLst>
              <a:ext uri="{FF2B5EF4-FFF2-40B4-BE49-F238E27FC236}">
                <a16:creationId xmlns:a16="http://schemas.microsoft.com/office/drawing/2014/main" id="{C2BFD0D3-0051-688A-E547-57ACAA1CDC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576" y="3609337"/>
            <a:ext cx="3590544" cy="2907792"/>
          </a:xfrm>
          <a:prstGeom prst="rect">
            <a:avLst/>
          </a:prstGeom>
        </p:spPr>
      </p:pic>
      <p:pic>
        <p:nvPicPr>
          <p:cNvPr id="17" name="Picture 16" descr="A graph of a number of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9768A96F-C09C-36FE-BD2B-65B98B1CF2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618" y="3609337"/>
            <a:ext cx="3130296" cy="290779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B9FE21A-B8D7-2F1C-6487-6DA6D2C5CDDA}"/>
              </a:ext>
            </a:extLst>
          </p:cNvPr>
          <p:cNvGrpSpPr/>
          <p:nvPr/>
        </p:nvGrpSpPr>
        <p:grpSpPr>
          <a:xfrm>
            <a:off x="475429" y="3719505"/>
            <a:ext cx="7787147" cy="292387"/>
            <a:chOff x="475429" y="366838"/>
            <a:chExt cx="7787147" cy="29238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450ED96-43D8-05AD-6AA7-986DDDDF7F1A}"/>
                </a:ext>
              </a:extLst>
            </p:cNvPr>
            <p:cNvSpPr txBox="1"/>
            <p:nvPr/>
          </p:nvSpPr>
          <p:spPr>
            <a:xfrm>
              <a:off x="475429" y="366839"/>
              <a:ext cx="40312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a)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9E61AC-9F50-CA9E-DEF2-3351FAC3F9C8}"/>
                </a:ext>
              </a:extLst>
            </p:cNvPr>
            <p:cNvSpPr txBox="1"/>
            <p:nvPr/>
          </p:nvSpPr>
          <p:spPr>
            <a:xfrm>
              <a:off x="4077495" y="366838"/>
              <a:ext cx="40312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b)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E824E3-8AA4-B842-6708-96943FA75CBF}"/>
                </a:ext>
              </a:extLst>
            </p:cNvPr>
            <p:cNvSpPr txBox="1"/>
            <p:nvPr/>
          </p:nvSpPr>
          <p:spPr>
            <a:xfrm>
              <a:off x="7859453" y="382226"/>
              <a:ext cx="40312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c)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745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43694089-A12A-F43C-6B82-7602404595B1}"/>
              </a:ext>
            </a:extLst>
          </p:cNvPr>
          <p:cNvSpPr txBox="1">
            <a:spLocks/>
          </p:cNvSpPr>
          <p:nvPr/>
        </p:nvSpPr>
        <p:spPr>
          <a:xfrm>
            <a:off x="1115060" y="2601119"/>
            <a:ext cx="996188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OSD-120</a:t>
            </a:r>
          </a:p>
        </p:txBody>
      </p:sp>
    </p:spTree>
    <p:extLst>
      <p:ext uri="{BB962C8B-B14F-4D97-AF65-F5344CB8AC3E}">
        <p14:creationId xmlns:p14="http://schemas.microsoft.com/office/powerpoint/2010/main" val="12642612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graph of a family&#10;&#10;Description automatically generated">
            <a:extLst>
              <a:ext uri="{FF2B5EF4-FFF2-40B4-BE49-F238E27FC236}">
                <a16:creationId xmlns:a16="http://schemas.microsoft.com/office/drawing/2014/main" id="{4ABAAF15-824C-7552-143E-899D80AE0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90" y="3739304"/>
            <a:ext cx="3291840" cy="2929128"/>
          </a:xfrm>
          <a:prstGeom prst="rect">
            <a:avLst/>
          </a:prstGeom>
        </p:spPr>
      </p:pic>
      <p:pic>
        <p:nvPicPr>
          <p:cNvPr id="10" name="Picture 9" descr="A graph of a family and a leaf&#10;&#10;Description automatically generated with medium confidence">
            <a:extLst>
              <a:ext uri="{FF2B5EF4-FFF2-40B4-BE49-F238E27FC236}">
                <a16:creationId xmlns:a16="http://schemas.microsoft.com/office/drawing/2014/main" id="{9DCC845C-5BB1-8CFD-712D-0329E2F6E2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90" y="428845"/>
            <a:ext cx="3383280" cy="2913888"/>
          </a:xfrm>
          <a:prstGeom prst="rect">
            <a:avLst/>
          </a:prstGeom>
        </p:spPr>
      </p:pic>
      <p:pic>
        <p:nvPicPr>
          <p:cNvPr id="14" name="Picture 13" descr="A graph of a number of plants&#10;&#10;Description automatically generated">
            <a:extLst>
              <a:ext uri="{FF2B5EF4-FFF2-40B4-BE49-F238E27FC236}">
                <a16:creationId xmlns:a16="http://schemas.microsoft.com/office/drawing/2014/main" id="{CE9FD8F1-CA1B-D11A-956E-CCB7DD932B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701" y="427318"/>
            <a:ext cx="3221736" cy="29138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1CF424-0E1F-4EF4-09C2-9D4D740C8340}"/>
              </a:ext>
            </a:extLst>
          </p:cNvPr>
          <p:cNvSpPr txBox="1"/>
          <p:nvPr/>
        </p:nvSpPr>
        <p:spPr>
          <a:xfrm>
            <a:off x="0" y="19414"/>
            <a:ext cx="7382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Bacteria – OSD-217 FLT Leaf and GC Leaf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 descr="A graph of different species&#10;&#10;Description automatically generated">
            <a:extLst>
              <a:ext uri="{FF2B5EF4-FFF2-40B4-BE49-F238E27FC236}">
                <a16:creationId xmlns:a16="http://schemas.microsoft.com/office/drawing/2014/main" id="{9A136B63-02B0-450F-185F-316A5BCA86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90" y="381640"/>
            <a:ext cx="3590544" cy="29138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6F2FB04-2CFA-2BAA-743C-0F7CE1754B77}"/>
              </a:ext>
            </a:extLst>
          </p:cNvPr>
          <p:cNvSpPr txBox="1"/>
          <p:nvPr/>
        </p:nvSpPr>
        <p:spPr>
          <a:xfrm>
            <a:off x="73742" y="3367299"/>
            <a:ext cx="7382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Bacteria – OSD-217 FLT Root and GC Root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34A2CBF-1116-C8CE-BCF9-AF5354AED242}"/>
              </a:ext>
            </a:extLst>
          </p:cNvPr>
          <p:cNvGrpSpPr/>
          <p:nvPr/>
        </p:nvGrpSpPr>
        <p:grpSpPr>
          <a:xfrm>
            <a:off x="475429" y="3739304"/>
            <a:ext cx="7787147" cy="292387"/>
            <a:chOff x="475429" y="366838"/>
            <a:chExt cx="7787147" cy="29238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ED3810D-941C-DBE8-D9D8-62BD0F651F7E}"/>
                </a:ext>
              </a:extLst>
            </p:cNvPr>
            <p:cNvSpPr txBox="1"/>
            <p:nvPr/>
          </p:nvSpPr>
          <p:spPr>
            <a:xfrm>
              <a:off x="475429" y="366839"/>
              <a:ext cx="40312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a)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46A4982-39A5-E370-B1FF-D49A4B9E2A32}"/>
                </a:ext>
              </a:extLst>
            </p:cNvPr>
            <p:cNvSpPr txBox="1"/>
            <p:nvPr/>
          </p:nvSpPr>
          <p:spPr>
            <a:xfrm>
              <a:off x="4077495" y="366838"/>
              <a:ext cx="40312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b)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70CF28-B60E-8CEE-A4F9-CD66ACFD2EFC}"/>
                </a:ext>
              </a:extLst>
            </p:cNvPr>
            <p:cNvSpPr txBox="1"/>
            <p:nvPr/>
          </p:nvSpPr>
          <p:spPr>
            <a:xfrm>
              <a:off x="7859453" y="382226"/>
              <a:ext cx="40312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c)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D3948BD-31D3-C6EF-71F8-76DCEBA3EBAB}"/>
              </a:ext>
            </a:extLst>
          </p:cNvPr>
          <p:cNvGrpSpPr/>
          <p:nvPr/>
        </p:nvGrpSpPr>
        <p:grpSpPr>
          <a:xfrm>
            <a:off x="475429" y="366838"/>
            <a:ext cx="7787147" cy="292387"/>
            <a:chOff x="475429" y="366838"/>
            <a:chExt cx="7787147" cy="29238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0D2E3AF-10CC-73A8-FA99-B7F3AE04C982}"/>
                </a:ext>
              </a:extLst>
            </p:cNvPr>
            <p:cNvSpPr txBox="1"/>
            <p:nvPr/>
          </p:nvSpPr>
          <p:spPr>
            <a:xfrm>
              <a:off x="475429" y="366839"/>
              <a:ext cx="40312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a)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AD9DCD-67B6-5443-C1FF-07FFEB861506}"/>
                </a:ext>
              </a:extLst>
            </p:cNvPr>
            <p:cNvSpPr txBox="1"/>
            <p:nvPr/>
          </p:nvSpPr>
          <p:spPr>
            <a:xfrm>
              <a:off x="4077495" y="366838"/>
              <a:ext cx="40312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b)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0ECDF1D-BE92-16DA-9B7A-8A1CC9C91FC8}"/>
                </a:ext>
              </a:extLst>
            </p:cNvPr>
            <p:cNvSpPr txBox="1"/>
            <p:nvPr/>
          </p:nvSpPr>
          <p:spPr>
            <a:xfrm>
              <a:off x="7859453" y="382226"/>
              <a:ext cx="40312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c)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5" name="Picture 34" descr="A graph of species and root&#10;&#10;Description automatically generated with medium confidence">
            <a:extLst>
              <a:ext uri="{FF2B5EF4-FFF2-40B4-BE49-F238E27FC236}">
                <a16:creationId xmlns:a16="http://schemas.microsoft.com/office/drawing/2014/main" id="{C59E1343-202B-A918-064C-F893565051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962" y="3739304"/>
            <a:ext cx="3352800" cy="2926080"/>
          </a:xfrm>
          <a:prstGeom prst="rect">
            <a:avLst/>
          </a:prstGeom>
        </p:spPr>
      </p:pic>
      <p:pic>
        <p:nvPicPr>
          <p:cNvPr id="37" name="Picture 36" descr="A graph of a number of blue bars&#10;&#10;Description automatically generated with medium confidence">
            <a:extLst>
              <a:ext uri="{FF2B5EF4-FFF2-40B4-BE49-F238E27FC236}">
                <a16:creationId xmlns:a16="http://schemas.microsoft.com/office/drawing/2014/main" id="{BD2D6B6D-5935-1935-2366-823D5ADAB9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701" y="3736256"/>
            <a:ext cx="3057144" cy="29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8635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FBD43280-43C7-3CA1-C76A-D2D264B1237C}"/>
              </a:ext>
            </a:extLst>
          </p:cNvPr>
          <p:cNvSpPr txBox="1">
            <a:spLocks/>
          </p:cNvSpPr>
          <p:nvPr/>
        </p:nvSpPr>
        <p:spPr>
          <a:xfrm>
            <a:off x="1115060" y="2601119"/>
            <a:ext cx="996188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OSD-522</a:t>
            </a:r>
          </a:p>
        </p:txBody>
      </p:sp>
    </p:spTree>
    <p:extLst>
      <p:ext uri="{BB962C8B-B14F-4D97-AF65-F5344CB8AC3E}">
        <p14:creationId xmlns:p14="http://schemas.microsoft.com/office/powerpoint/2010/main" val="6982011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chart of different species&#10;&#10;Description automatically generated with medium confidence">
            <a:extLst>
              <a:ext uri="{FF2B5EF4-FFF2-40B4-BE49-F238E27FC236}">
                <a16:creationId xmlns:a16="http://schemas.microsoft.com/office/drawing/2014/main" id="{B4924699-FF16-783D-2150-FE9C0AD69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745" y="3597123"/>
            <a:ext cx="3752088" cy="2740152"/>
          </a:xfrm>
          <a:prstGeom prst="rect">
            <a:avLst/>
          </a:prstGeom>
        </p:spPr>
      </p:pic>
      <p:pic>
        <p:nvPicPr>
          <p:cNvPr id="17" name="Picture 16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688754BD-5CCA-B72F-4DB4-B388FFDD3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471" y="549373"/>
            <a:ext cx="3212592" cy="2740152"/>
          </a:xfrm>
          <a:prstGeom prst="rect">
            <a:avLst/>
          </a:prstGeom>
        </p:spPr>
      </p:pic>
      <p:pic>
        <p:nvPicPr>
          <p:cNvPr id="15" name="Picture 14" descr="A chart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76AFCF33-AE81-114A-BBE7-F9255D4E0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296" y="592081"/>
            <a:ext cx="3322320" cy="2740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EADA6F-6E05-DEF6-19D7-2E5AC11A56CB}"/>
              </a:ext>
            </a:extLst>
          </p:cNvPr>
          <p:cNvSpPr txBox="1"/>
          <p:nvPr/>
        </p:nvSpPr>
        <p:spPr>
          <a:xfrm>
            <a:off x="1311173" y="533986"/>
            <a:ext cx="4031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E5F355-20B3-3779-8CAF-2BC30ECF05E9}"/>
              </a:ext>
            </a:extLst>
          </p:cNvPr>
          <p:cNvSpPr txBox="1"/>
          <p:nvPr/>
        </p:nvSpPr>
        <p:spPr>
          <a:xfrm>
            <a:off x="3937622" y="3458624"/>
            <a:ext cx="4031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D0D0D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73DD28-0288-DAAC-6F44-C1F5AEAB25BB}"/>
              </a:ext>
            </a:extLst>
          </p:cNvPr>
          <p:cNvSpPr txBox="1"/>
          <p:nvPr/>
        </p:nvSpPr>
        <p:spPr>
          <a:xfrm>
            <a:off x="6266348" y="533985"/>
            <a:ext cx="4031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D0D0D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AB8BAF-E611-8280-630E-701A7FB5627F}"/>
              </a:ext>
            </a:extLst>
          </p:cNvPr>
          <p:cNvSpPr txBox="1"/>
          <p:nvPr/>
        </p:nvSpPr>
        <p:spPr>
          <a:xfrm>
            <a:off x="0" y="19414"/>
            <a:ext cx="7382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Bacteria – OSD-522 GC-FT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515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4E0F18E4-F2FC-3934-2567-AD5A1046C71A}"/>
              </a:ext>
            </a:extLst>
          </p:cNvPr>
          <p:cNvGrpSpPr/>
          <p:nvPr/>
        </p:nvGrpSpPr>
        <p:grpSpPr>
          <a:xfrm>
            <a:off x="-23033" y="384356"/>
            <a:ext cx="12098337" cy="4952018"/>
            <a:chOff x="-23033" y="384356"/>
            <a:chExt cx="12098337" cy="4952018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C82C082-F9C6-B271-2B0D-D3DF1CC7FC32}"/>
                </a:ext>
              </a:extLst>
            </p:cNvPr>
            <p:cNvCxnSpPr>
              <a:cxnSpLocks/>
            </p:cNvCxnSpPr>
            <p:nvPr/>
          </p:nvCxnSpPr>
          <p:spPr>
            <a:xfrm>
              <a:off x="5003300" y="1971413"/>
              <a:ext cx="607017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0BF996A3-23BE-B786-DAD7-349EA2C366F2}"/>
                </a:ext>
              </a:extLst>
            </p:cNvPr>
            <p:cNvSpPr txBox="1">
              <a:spLocks/>
            </p:cNvSpPr>
            <p:nvPr/>
          </p:nvSpPr>
          <p:spPr>
            <a:xfrm>
              <a:off x="635661" y="984328"/>
              <a:ext cx="1951116" cy="62444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Ws-0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E63E279-DE6A-7D4E-9983-C1672548DF0A}"/>
                </a:ext>
              </a:extLst>
            </p:cNvPr>
            <p:cNvCxnSpPr>
              <a:cxnSpLocks/>
            </p:cNvCxnSpPr>
            <p:nvPr/>
          </p:nvCxnSpPr>
          <p:spPr>
            <a:xfrm>
              <a:off x="369126" y="1975607"/>
              <a:ext cx="254092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5A8C613-6731-4EF4-5FCF-BE15820EDE24}"/>
                </a:ext>
              </a:extLst>
            </p:cNvPr>
            <p:cNvCxnSpPr>
              <a:cxnSpLocks/>
            </p:cNvCxnSpPr>
            <p:nvPr/>
          </p:nvCxnSpPr>
          <p:spPr>
            <a:xfrm>
              <a:off x="383510" y="1971413"/>
              <a:ext cx="0" cy="67531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56824AA-146C-A347-2C3B-A469FFA0CCCB}"/>
                </a:ext>
              </a:extLst>
            </p:cNvPr>
            <p:cNvCxnSpPr>
              <a:cxnSpLocks/>
            </p:cNvCxnSpPr>
            <p:nvPr/>
          </p:nvCxnSpPr>
          <p:spPr>
            <a:xfrm>
              <a:off x="2904967" y="1971413"/>
              <a:ext cx="0" cy="67531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40F63DD-321D-4A10-998F-FBD88BA98E19}"/>
                </a:ext>
              </a:extLst>
            </p:cNvPr>
            <p:cNvCxnSpPr>
              <a:cxnSpLocks/>
            </p:cNvCxnSpPr>
            <p:nvPr/>
          </p:nvCxnSpPr>
          <p:spPr>
            <a:xfrm>
              <a:off x="1611219" y="1608776"/>
              <a:ext cx="0" cy="35932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Subtitle 2">
              <a:extLst>
                <a:ext uri="{FF2B5EF4-FFF2-40B4-BE49-F238E27FC236}">
                  <a16:creationId xmlns:a16="http://schemas.microsoft.com/office/drawing/2014/main" id="{BEE42F87-0C46-C18E-4D68-DC829745F2B2}"/>
                </a:ext>
              </a:extLst>
            </p:cNvPr>
            <p:cNvSpPr txBox="1">
              <a:spLocks/>
            </p:cNvSpPr>
            <p:nvPr/>
          </p:nvSpPr>
          <p:spPr>
            <a:xfrm>
              <a:off x="-23033" y="2646727"/>
              <a:ext cx="872781" cy="62444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FLT</a:t>
              </a:r>
            </a:p>
          </p:txBody>
        </p:sp>
        <p:sp>
          <p:nvSpPr>
            <p:cNvPr id="22" name="Subtitle 2">
              <a:extLst>
                <a:ext uri="{FF2B5EF4-FFF2-40B4-BE49-F238E27FC236}">
                  <a16:creationId xmlns:a16="http://schemas.microsoft.com/office/drawing/2014/main" id="{0CABB031-C03B-70A3-A14D-79A56C989836}"/>
                </a:ext>
              </a:extLst>
            </p:cNvPr>
            <p:cNvSpPr txBox="1">
              <a:spLocks/>
            </p:cNvSpPr>
            <p:nvPr/>
          </p:nvSpPr>
          <p:spPr>
            <a:xfrm>
              <a:off x="2388781" y="2625555"/>
              <a:ext cx="996204" cy="62444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GC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4786ED9-8A03-0C6C-5D6F-C48107A4CE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1219" y="388550"/>
              <a:ext cx="7570541" cy="3136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88BBDDF-E7E7-1E84-AF0E-0C5B04D99797}"/>
                </a:ext>
              </a:extLst>
            </p:cNvPr>
            <p:cNvCxnSpPr>
              <a:cxnSpLocks/>
            </p:cNvCxnSpPr>
            <p:nvPr/>
          </p:nvCxnSpPr>
          <p:spPr>
            <a:xfrm>
              <a:off x="1614488" y="419916"/>
              <a:ext cx="0" cy="67531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F463C33-7837-4839-F8D8-856B71B1F714}"/>
                </a:ext>
              </a:extLst>
            </p:cNvPr>
            <p:cNvCxnSpPr>
              <a:cxnSpLocks/>
            </p:cNvCxnSpPr>
            <p:nvPr/>
          </p:nvCxnSpPr>
          <p:spPr>
            <a:xfrm>
              <a:off x="9177567" y="384356"/>
              <a:ext cx="0" cy="67531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" name="Subtitle 2">
              <a:extLst>
                <a:ext uri="{FF2B5EF4-FFF2-40B4-BE49-F238E27FC236}">
                  <a16:creationId xmlns:a16="http://schemas.microsoft.com/office/drawing/2014/main" id="{5C86F4EA-FD14-8BC7-EA31-CB81C476B568}"/>
                </a:ext>
              </a:extLst>
            </p:cNvPr>
            <p:cNvSpPr txBox="1">
              <a:spLocks/>
            </p:cNvSpPr>
            <p:nvPr/>
          </p:nvSpPr>
          <p:spPr>
            <a:xfrm>
              <a:off x="8166017" y="987636"/>
              <a:ext cx="1951116" cy="62444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Col-0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B90524B-4C30-4F0E-9EB0-7D4C19DC64C8}"/>
                </a:ext>
              </a:extLst>
            </p:cNvPr>
            <p:cNvCxnSpPr>
              <a:cxnSpLocks/>
            </p:cNvCxnSpPr>
            <p:nvPr/>
          </p:nvCxnSpPr>
          <p:spPr>
            <a:xfrm>
              <a:off x="7247370" y="1963025"/>
              <a:ext cx="0" cy="67531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44DB376-BC78-B3CC-EE8C-6DAC9B7D7E0D}"/>
                </a:ext>
              </a:extLst>
            </p:cNvPr>
            <p:cNvCxnSpPr>
              <a:cxnSpLocks/>
            </p:cNvCxnSpPr>
            <p:nvPr/>
          </p:nvCxnSpPr>
          <p:spPr>
            <a:xfrm>
              <a:off x="11065090" y="1967219"/>
              <a:ext cx="0" cy="67531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9BA1230-D483-B371-106A-A206D287847B}"/>
                </a:ext>
              </a:extLst>
            </p:cNvPr>
            <p:cNvCxnSpPr>
              <a:cxnSpLocks/>
            </p:cNvCxnSpPr>
            <p:nvPr/>
          </p:nvCxnSpPr>
          <p:spPr>
            <a:xfrm>
              <a:off x="9177567" y="1612084"/>
              <a:ext cx="0" cy="35932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7A25C0A-8B64-A42A-49B3-4374B51DCC90}"/>
                </a:ext>
              </a:extLst>
            </p:cNvPr>
            <p:cNvCxnSpPr>
              <a:cxnSpLocks/>
            </p:cNvCxnSpPr>
            <p:nvPr/>
          </p:nvCxnSpPr>
          <p:spPr>
            <a:xfrm>
              <a:off x="5003300" y="1971413"/>
              <a:ext cx="0" cy="67531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Subtitle 2">
              <a:extLst>
                <a:ext uri="{FF2B5EF4-FFF2-40B4-BE49-F238E27FC236}">
                  <a16:creationId xmlns:a16="http://schemas.microsoft.com/office/drawing/2014/main" id="{87AF3CE8-7D49-4965-C55C-BCB26812E62E}"/>
                </a:ext>
              </a:extLst>
            </p:cNvPr>
            <p:cNvSpPr txBox="1">
              <a:spLocks/>
            </p:cNvSpPr>
            <p:nvPr/>
          </p:nvSpPr>
          <p:spPr>
            <a:xfrm>
              <a:off x="10552324" y="2646727"/>
              <a:ext cx="1074823" cy="62444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GC</a:t>
              </a:r>
            </a:p>
          </p:txBody>
        </p:sp>
        <p:sp>
          <p:nvSpPr>
            <p:cNvPr id="51" name="Subtitle 2">
              <a:extLst>
                <a:ext uri="{FF2B5EF4-FFF2-40B4-BE49-F238E27FC236}">
                  <a16:creationId xmlns:a16="http://schemas.microsoft.com/office/drawing/2014/main" id="{E8C136AE-A744-D97D-CCC1-ADC2685D8E38}"/>
                </a:ext>
              </a:extLst>
            </p:cNvPr>
            <p:cNvSpPr txBox="1">
              <a:spLocks/>
            </p:cNvSpPr>
            <p:nvPr/>
          </p:nvSpPr>
          <p:spPr>
            <a:xfrm>
              <a:off x="4577951" y="2646727"/>
              <a:ext cx="1627674" cy="62444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PhyD FLT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03C5734-0FA8-D607-712B-20604C4992EF}"/>
                </a:ext>
              </a:extLst>
            </p:cNvPr>
            <p:cNvGrpSpPr/>
            <p:nvPr/>
          </p:nvGrpSpPr>
          <p:grpSpPr>
            <a:xfrm>
              <a:off x="369126" y="3292022"/>
              <a:ext cx="1000087" cy="1492052"/>
              <a:chOff x="509066" y="3290435"/>
              <a:chExt cx="1000087" cy="1492052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D1F79DEA-5EEA-C275-A607-9FFB201A77E2}"/>
                  </a:ext>
                </a:extLst>
              </p:cNvPr>
              <p:cNvGrpSpPr/>
              <p:nvPr/>
            </p:nvGrpSpPr>
            <p:grpSpPr>
              <a:xfrm>
                <a:off x="509066" y="3290435"/>
                <a:ext cx="1000087" cy="1492052"/>
                <a:chOff x="5090143" y="4394222"/>
                <a:chExt cx="1000087" cy="1492052"/>
              </a:xfrm>
            </p:grpSpPr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C85C61FB-1E32-8EB7-33FB-DC80BF835A0A}"/>
                    </a:ext>
                  </a:extLst>
                </p:cNvPr>
                <p:cNvGrpSpPr/>
                <p:nvPr/>
              </p:nvGrpSpPr>
              <p:grpSpPr>
                <a:xfrm rot="16200000">
                  <a:off x="4655944" y="5060170"/>
                  <a:ext cx="1070994" cy="202595"/>
                  <a:chOff x="3211586" y="3685823"/>
                  <a:chExt cx="1070994" cy="202595"/>
                </a:xfrm>
              </p:grpSpPr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3A5616A8-1D95-A63C-B8E0-845CE5BB5864}"/>
                      </a:ext>
                    </a:extLst>
                  </p:cNvPr>
                  <p:cNvCxnSpPr/>
                  <p:nvPr/>
                </p:nvCxnSpPr>
                <p:spPr>
                  <a:xfrm>
                    <a:off x="3211586" y="3689198"/>
                    <a:ext cx="1070994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>
                    <a:extLst>
                      <a:ext uri="{FF2B5EF4-FFF2-40B4-BE49-F238E27FC236}">
                        <a16:creationId xmlns:a16="http://schemas.microsoft.com/office/drawing/2014/main" id="{F9D123A1-4C28-A436-AF06-C84C7C56EB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17953" y="3685824"/>
                    <a:ext cx="0" cy="202594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850E0DEA-B48B-5CBD-F6BB-6E79E3D7FA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78642" y="3685823"/>
                    <a:ext cx="0" cy="202594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8" name="Subtitle 2">
                  <a:extLst>
                    <a:ext uri="{FF2B5EF4-FFF2-40B4-BE49-F238E27FC236}">
                      <a16:creationId xmlns:a16="http://schemas.microsoft.com/office/drawing/2014/main" id="{32DC6478-43E0-5E2B-164E-CE5DFFD55C2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94853" y="4394222"/>
                  <a:ext cx="795377" cy="46349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ctr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>
                    <a:lnSpc>
                      <a:spcPct val="150000"/>
                    </a:lnSpc>
                  </a:pPr>
                  <a:r>
                    <a:rPr lang="en-US" sz="15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Alight</a:t>
                  </a:r>
                </a:p>
                <a:p>
                  <a:pPr algn="l">
                    <a:lnSpc>
                      <a:spcPct val="150000"/>
                    </a:lnSpc>
                  </a:pPr>
                  <a:endParaRPr lang="en-US" sz="18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9" name="Subtitle 2">
                  <a:extLst>
                    <a:ext uri="{FF2B5EF4-FFF2-40B4-BE49-F238E27FC236}">
                      <a16:creationId xmlns:a16="http://schemas.microsoft.com/office/drawing/2014/main" id="{0C229F2F-9520-B762-7428-C55EC26D017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5943" y="5422783"/>
                  <a:ext cx="795377" cy="46349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ctr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>
                    <a:lnSpc>
                      <a:spcPct val="150000"/>
                    </a:lnSpc>
                  </a:pPr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Dark</a:t>
                  </a:r>
                </a:p>
              </p:txBody>
            </p:sp>
          </p:grp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808725A-9575-CCB4-B9C0-B03D0D0E7D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1920" y="3300424"/>
                <a:ext cx="1588" cy="22963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B0D5D699-840F-B6A2-C137-0653ABADF564}"/>
                </a:ext>
              </a:extLst>
            </p:cNvPr>
            <p:cNvGrpSpPr/>
            <p:nvPr/>
          </p:nvGrpSpPr>
          <p:grpSpPr>
            <a:xfrm>
              <a:off x="2851929" y="3292069"/>
              <a:ext cx="1000087" cy="1492052"/>
              <a:chOff x="509066" y="3290435"/>
              <a:chExt cx="1000087" cy="1492052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D0B14C13-EE06-7856-DF16-5308BA340CCB}"/>
                  </a:ext>
                </a:extLst>
              </p:cNvPr>
              <p:cNvGrpSpPr/>
              <p:nvPr/>
            </p:nvGrpSpPr>
            <p:grpSpPr>
              <a:xfrm>
                <a:off x="509066" y="3290435"/>
                <a:ext cx="1000087" cy="1492052"/>
                <a:chOff x="5090143" y="4394222"/>
                <a:chExt cx="1000087" cy="1492052"/>
              </a:xfrm>
            </p:grpSpPr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10C0FE62-832F-54FF-C46F-B22213A13AD7}"/>
                    </a:ext>
                  </a:extLst>
                </p:cNvPr>
                <p:cNvGrpSpPr/>
                <p:nvPr/>
              </p:nvGrpSpPr>
              <p:grpSpPr>
                <a:xfrm rot="16200000">
                  <a:off x="4655944" y="5060170"/>
                  <a:ext cx="1070994" cy="202595"/>
                  <a:chOff x="3211586" y="3685823"/>
                  <a:chExt cx="1070994" cy="202595"/>
                </a:xfrm>
              </p:grpSpPr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B9A88BEF-58CB-79B7-A1B7-BD18EC9734DF}"/>
                      </a:ext>
                    </a:extLst>
                  </p:cNvPr>
                  <p:cNvCxnSpPr/>
                  <p:nvPr/>
                </p:nvCxnSpPr>
                <p:spPr>
                  <a:xfrm>
                    <a:off x="3211586" y="3689198"/>
                    <a:ext cx="1070994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B4795A48-29D4-1D6F-5C68-EB18A53E2A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17953" y="3685824"/>
                    <a:ext cx="0" cy="202594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020EDA91-5029-1342-8912-379A4D43E6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78642" y="3685823"/>
                    <a:ext cx="0" cy="202594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8" name="Subtitle 2">
                  <a:extLst>
                    <a:ext uri="{FF2B5EF4-FFF2-40B4-BE49-F238E27FC236}">
                      <a16:creationId xmlns:a16="http://schemas.microsoft.com/office/drawing/2014/main" id="{F149031A-25CE-01A9-9C14-A4304D7E184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94853" y="4394222"/>
                  <a:ext cx="795377" cy="46349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ctr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>
                    <a:lnSpc>
                      <a:spcPct val="150000"/>
                    </a:lnSpc>
                  </a:pPr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Alight</a:t>
                  </a:r>
                </a:p>
              </p:txBody>
            </p:sp>
            <p:sp>
              <p:nvSpPr>
                <p:cNvPr id="69" name="Subtitle 2">
                  <a:extLst>
                    <a:ext uri="{FF2B5EF4-FFF2-40B4-BE49-F238E27FC236}">
                      <a16:creationId xmlns:a16="http://schemas.microsoft.com/office/drawing/2014/main" id="{72EF291A-AE40-B717-F42A-5336E88C75B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32293" y="5422783"/>
                  <a:ext cx="795377" cy="46349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ctr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>
                    <a:lnSpc>
                      <a:spcPct val="150000"/>
                    </a:lnSpc>
                  </a:pPr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Dark</a:t>
                  </a:r>
                </a:p>
              </p:txBody>
            </p:sp>
          </p:grp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1BE857BA-97F5-AA7E-F9F5-27336D98A1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1920" y="3300424"/>
                <a:ext cx="1588" cy="22963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F0F23CD1-E529-1108-099C-E9E4D95DC51A}"/>
                </a:ext>
              </a:extLst>
            </p:cNvPr>
            <p:cNvGrpSpPr/>
            <p:nvPr/>
          </p:nvGrpSpPr>
          <p:grpSpPr>
            <a:xfrm>
              <a:off x="4991926" y="3292022"/>
              <a:ext cx="1000087" cy="1492052"/>
              <a:chOff x="509066" y="3290435"/>
              <a:chExt cx="1000087" cy="1492052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0C155035-E0FB-7BE4-205D-CF926AB18230}"/>
                  </a:ext>
                </a:extLst>
              </p:cNvPr>
              <p:cNvGrpSpPr/>
              <p:nvPr/>
            </p:nvGrpSpPr>
            <p:grpSpPr>
              <a:xfrm>
                <a:off x="509066" y="3290435"/>
                <a:ext cx="1000087" cy="1492052"/>
                <a:chOff x="5090143" y="4394222"/>
                <a:chExt cx="1000087" cy="1492052"/>
              </a:xfrm>
            </p:grpSpPr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08503FC3-0F80-EE35-7777-8FF9AE168C4D}"/>
                    </a:ext>
                  </a:extLst>
                </p:cNvPr>
                <p:cNvGrpSpPr/>
                <p:nvPr/>
              </p:nvGrpSpPr>
              <p:grpSpPr>
                <a:xfrm rot="16200000">
                  <a:off x="4655944" y="5060170"/>
                  <a:ext cx="1070994" cy="202595"/>
                  <a:chOff x="3211586" y="3685823"/>
                  <a:chExt cx="1070994" cy="202595"/>
                </a:xfrm>
              </p:grpSpPr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59990308-B9CA-9EB4-576A-8C41EC709CDF}"/>
                      </a:ext>
                    </a:extLst>
                  </p:cNvPr>
                  <p:cNvCxnSpPr/>
                  <p:nvPr/>
                </p:nvCxnSpPr>
                <p:spPr>
                  <a:xfrm>
                    <a:off x="3211586" y="3689198"/>
                    <a:ext cx="1070994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38B771D6-CF3A-0AE0-41B6-CE060A4A69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17953" y="3685824"/>
                    <a:ext cx="0" cy="202594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5D663A74-C771-1B54-7313-D6662346E8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78642" y="3685823"/>
                    <a:ext cx="0" cy="202594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2" name="Subtitle 2">
                  <a:extLst>
                    <a:ext uri="{FF2B5EF4-FFF2-40B4-BE49-F238E27FC236}">
                      <a16:creationId xmlns:a16="http://schemas.microsoft.com/office/drawing/2014/main" id="{94DE42DF-3571-154A-D0A0-25A2C963E56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94853" y="4394222"/>
                  <a:ext cx="795377" cy="46349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ctr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>
                    <a:lnSpc>
                      <a:spcPct val="150000"/>
                    </a:lnSpc>
                  </a:pPr>
                  <a:r>
                    <a:rPr lang="en-US" sz="15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Alight</a:t>
                  </a:r>
                </a:p>
                <a:p>
                  <a:pPr algn="l">
                    <a:lnSpc>
                      <a:spcPct val="150000"/>
                    </a:lnSpc>
                  </a:pPr>
                  <a:endParaRPr lang="en-US" sz="18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3" name="Subtitle 2">
                  <a:extLst>
                    <a:ext uri="{FF2B5EF4-FFF2-40B4-BE49-F238E27FC236}">
                      <a16:creationId xmlns:a16="http://schemas.microsoft.com/office/drawing/2014/main" id="{4EB917DA-6636-C9F9-3E99-8E746F4581F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5943" y="5422783"/>
                  <a:ext cx="795377" cy="46349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ctr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>
                    <a:lnSpc>
                      <a:spcPct val="150000"/>
                    </a:lnSpc>
                  </a:pPr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Dark</a:t>
                  </a:r>
                </a:p>
              </p:txBody>
            </p:sp>
          </p:grp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815C2FFB-109B-760D-1C71-1F6350CA50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1920" y="3300424"/>
                <a:ext cx="1588" cy="22963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75B2AE12-FDA8-FF2F-08E0-8C239CE4C308}"/>
                </a:ext>
              </a:extLst>
            </p:cNvPr>
            <p:cNvGrpSpPr/>
            <p:nvPr/>
          </p:nvGrpSpPr>
          <p:grpSpPr>
            <a:xfrm>
              <a:off x="7231745" y="3292022"/>
              <a:ext cx="1000087" cy="1492052"/>
              <a:chOff x="509066" y="3290435"/>
              <a:chExt cx="1000087" cy="1492052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FB49D027-2FED-FA00-6DBF-97A948F0F041}"/>
                  </a:ext>
                </a:extLst>
              </p:cNvPr>
              <p:cNvGrpSpPr/>
              <p:nvPr/>
            </p:nvGrpSpPr>
            <p:grpSpPr>
              <a:xfrm>
                <a:off x="509066" y="3290435"/>
                <a:ext cx="1000087" cy="1492052"/>
                <a:chOff x="5090143" y="4394222"/>
                <a:chExt cx="1000087" cy="1492052"/>
              </a:xfrm>
            </p:grpSpPr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D3236AB4-6610-3F73-5F89-F6147A68EF41}"/>
                    </a:ext>
                  </a:extLst>
                </p:cNvPr>
                <p:cNvGrpSpPr/>
                <p:nvPr/>
              </p:nvGrpSpPr>
              <p:grpSpPr>
                <a:xfrm rot="16200000">
                  <a:off x="4655944" y="5060170"/>
                  <a:ext cx="1070994" cy="202595"/>
                  <a:chOff x="3211586" y="3685823"/>
                  <a:chExt cx="1070994" cy="202595"/>
                </a:xfrm>
              </p:grpSpPr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5B0A9E51-E604-CFBB-2657-C332BB68D777}"/>
                      </a:ext>
                    </a:extLst>
                  </p:cNvPr>
                  <p:cNvCxnSpPr/>
                  <p:nvPr/>
                </p:nvCxnSpPr>
                <p:spPr>
                  <a:xfrm>
                    <a:off x="3211586" y="3689198"/>
                    <a:ext cx="1070994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FCE81B29-9A3E-B098-E3FD-4EF79B293D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17953" y="3685824"/>
                    <a:ext cx="0" cy="202594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AD75BD69-446E-1564-B319-08D1942CAF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78642" y="3685823"/>
                    <a:ext cx="0" cy="202594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1" name="Subtitle 2">
                  <a:extLst>
                    <a:ext uri="{FF2B5EF4-FFF2-40B4-BE49-F238E27FC236}">
                      <a16:creationId xmlns:a16="http://schemas.microsoft.com/office/drawing/2014/main" id="{E6A40BBE-855A-50A5-44DD-DA87D84F699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94853" y="4394222"/>
                  <a:ext cx="795377" cy="46349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ctr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>
                    <a:lnSpc>
                      <a:spcPct val="150000"/>
                    </a:lnSpc>
                  </a:pPr>
                  <a:r>
                    <a:rPr lang="en-US" sz="15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Alight</a:t>
                  </a:r>
                </a:p>
                <a:p>
                  <a:pPr algn="l">
                    <a:lnSpc>
                      <a:spcPct val="150000"/>
                    </a:lnSpc>
                  </a:pPr>
                  <a:endParaRPr lang="en-US" sz="18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2" name="Subtitle 2">
                  <a:extLst>
                    <a:ext uri="{FF2B5EF4-FFF2-40B4-BE49-F238E27FC236}">
                      <a16:creationId xmlns:a16="http://schemas.microsoft.com/office/drawing/2014/main" id="{A9BA7F87-9CB2-92E7-E465-7746A77DAC3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5943" y="5422783"/>
                  <a:ext cx="795377" cy="46349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ctr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>
                    <a:lnSpc>
                      <a:spcPct val="150000"/>
                    </a:lnSpc>
                  </a:pPr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Dark</a:t>
                  </a:r>
                </a:p>
              </p:txBody>
            </p:sp>
          </p:grp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499E7A3-C0D6-772C-467C-0D3D953D55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1920" y="3300424"/>
                <a:ext cx="1588" cy="22963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7FC6D81D-8CA0-E484-15C0-BAE9E576AB73}"/>
                </a:ext>
              </a:extLst>
            </p:cNvPr>
            <p:cNvGrpSpPr/>
            <p:nvPr/>
          </p:nvGrpSpPr>
          <p:grpSpPr>
            <a:xfrm>
              <a:off x="10883358" y="3292022"/>
              <a:ext cx="1000087" cy="1492052"/>
              <a:chOff x="509066" y="3290435"/>
              <a:chExt cx="1000087" cy="1492052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6C997646-E1C7-BBC3-965A-DF8C52CDDF5A}"/>
                  </a:ext>
                </a:extLst>
              </p:cNvPr>
              <p:cNvGrpSpPr/>
              <p:nvPr/>
            </p:nvGrpSpPr>
            <p:grpSpPr>
              <a:xfrm>
                <a:off x="509066" y="3290435"/>
                <a:ext cx="1000087" cy="1492052"/>
                <a:chOff x="5090143" y="4394222"/>
                <a:chExt cx="1000087" cy="1492052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3E561AD7-DB74-3808-156A-D3142C45B1D8}"/>
                    </a:ext>
                  </a:extLst>
                </p:cNvPr>
                <p:cNvGrpSpPr/>
                <p:nvPr/>
              </p:nvGrpSpPr>
              <p:grpSpPr>
                <a:xfrm rot="16200000">
                  <a:off x="4655944" y="5060170"/>
                  <a:ext cx="1070994" cy="202595"/>
                  <a:chOff x="3211586" y="3685823"/>
                  <a:chExt cx="1070994" cy="202595"/>
                </a:xfrm>
              </p:grpSpPr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8CF484E6-2FED-E1EA-9B2F-D3393C044109}"/>
                      </a:ext>
                    </a:extLst>
                  </p:cNvPr>
                  <p:cNvCxnSpPr/>
                  <p:nvPr/>
                </p:nvCxnSpPr>
                <p:spPr>
                  <a:xfrm>
                    <a:off x="3211586" y="3689198"/>
                    <a:ext cx="1070994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ECE0CB45-1AAA-2C5B-9762-97D2429DDC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17953" y="3685824"/>
                    <a:ext cx="0" cy="202594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CA3711CA-387E-90D1-89B2-71806852A1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78642" y="3685823"/>
                    <a:ext cx="0" cy="202594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00" name="Subtitle 2">
                  <a:extLst>
                    <a:ext uri="{FF2B5EF4-FFF2-40B4-BE49-F238E27FC236}">
                      <a16:creationId xmlns:a16="http://schemas.microsoft.com/office/drawing/2014/main" id="{039DC682-FF95-F827-9C71-5CF64CEF66B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94853" y="4394222"/>
                  <a:ext cx="795377" cy="46349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ctr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>
                    <a:lnSpc>
                      <a:spcPct val="150000"/>
                    </a:lnSpc>
                  </a:pPr>
                  <a:r>
                    <a:rPr lang="en-US" sz="15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Alight</a:t>
                  </a:r>
                </a:p>
                <a:p>
                  <a:pPr algn="l">
                    <a:lnSpc>
                      <a:spcPct val="150000"/>
                    </a:lnSpc>
                  </a:pPr>
                  <a:endParaRPr lang="en-US" sz="18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1" name="Subtitle 2">
                  <a:extLst>
                    <a:ext uri="{FF2B5EF4-FFF2-40B4-BE49-F238E27FC236}">
                      <a16:creationId xmlns:a16="http://schemas.microsoft.com/office/drawing/2014/main" id="{344A5ADB-8327-90EE-4567-A00A0B19756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5943" y="5422783"/>
                  <a:ext cx="795377" cy="46349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ctr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>
                    <a:lnSpc>
                      <a:spcPct val="150000"/>
                    </a:lnSpc>
                  </a:pPr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Dark</a:t>
                  </a:r>
                </a:p>
              </p:txBody>
            </p:sp>
          </p:grp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D84AD279-7C4E-0056-D966-575900C369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1343" y="3300424"/>
                <a:ext cx="1588" cy="22963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0877559-4429-4D0D-8A6D-A7EDF31584D7}"/>
                </a:ext>
              </a:extLst>
            </p:cNvPr>
            <p:cNvSpPr txBox="1"/>
            <p:nvPr/>
          </p:nvSpPr>
          <p:spPr>
            <a:xfrm>
              <a:off x="470423" y="3641910"/>
              <a:ext cx="12116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i="1" dirty="0"/>
                <a:t>E. coli </a:t>
              </a:r>
              <a:r>
                <a:rPr lang="en-US" sz="1400" dirty="0"/>
                <a:t>100% 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1337399-6BCE-04CC-BE2D-2321FEE44667}"/>
                </a:ext>
              </a:extLst>
            </p:cNvPr>
            <p:cNvSpPr txBox="1"/>
            <p:nvPr/>
          </p:nvSpPr>
          <p:spPr>
            <a:xfrm>
              <a:off x="1027314" y="4398439"/>
              <a:ext cx="24200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7CF53DB-CE54-02BD-3F14-C72958DC97B0}"/>
                </a:ext>
              </a:extLst>
            </p:cNvPr>
            <p:cNvSpPr txBox="1"/>
            <p:nvPr/>
          </p:nvSpPr>
          <p:spPr>
            <a:xfrm>
              <a:off x="3505076" y="4398439"/>
              <a:ext cx="24200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B5278A0-BEC9-04FA-FDE8-FF220C3A16E3}"/>
                </a:ext>
              </a:extLst>
            </p:cNvPr>
            <p:cNvSpPr txBox="1"/>
            <p:nvPr/>
          </p:nvSpPr>
          <p:spPr>
            <a:xfrm>
              <a:off x="2904967" y="3636397"/>
              <a:ext cx="164591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Unclassified 100% </a:t>
              </a:r>
            </a:p>
          </p:txBody>
        </p: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B424A976-7D1A-5B97-53AF-D748C00589DB}"/>
                </a:ext>
              </a:extLst>
            </p:cNvPr>
            <p:cNvCxnSpPr>
              <a:cxnSpLocks/>
            </p:cNvCxnSpPr>
            <p:nvPr/>
          </p:nvCxnSpPr>
          <p:spPr>
            <a:xfrm>
              <a:off x="9173153" y="1963025"/>
              <a:ext cx="0" cy="67531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" name="Subtitle 2">
              <a:extLst>
                <a:ext uri="{FF2B5EF4-FFF2-40B4-BE49-F238E27FC236}">
                  <a16:creationId xmlns:a16="http://schemas.microsoft.com/office/drawing/2014/main" id="{F0AD7C39-D340-1583-4ABA-DBF3DFECDAF7}"/>
                </a:ext>
              </a:extLst>
            </p:cNvPr>
            <p:cNvSpPr txBox="1">
              <a:spLocks/>
            </p:cNvSpPr>
            <p:nvPr/>
          </p:nvSpPr>
          <p:spPr>
            <a:xfrm>
              <a:off x="8617758" y="2652590"/>
              <a:ext cx="1173021" cy="62444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FLT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556E6F-4189-EBE1-2304-E8C690841EC9}"/>
                </a:ext>
              </a:extLst>
            </p:cNvPr>
            <p:cNvGrpSpPr/>
            <p:nvPr/>
          </p:nvGrpSpPr>
          <p:grpSpPr>
            <a:xfrm>
              <a:off x="9161660" y="3294968"/>
              <a:ext cx="1000087" cy="1492052"/>
              <a:chOff x="509066" y="3290435"/>
              <a:chExt cx="1000087" cy="1492052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1F12C20-4B79-790E-6210-B9D104B00FF5}"/>
                  </a:ext>
                </a:extLst>
              </p:cNvPr>
              <p:cNvGrpSpPr/>
              <p:nvPr/>
            </p:nvGrpSpPr>
            <p:grpSpPr>
              <a:xfrm>
                <a:off x="509066" y="3290435"/>
                <a:ext cx="1000087" cy="1492052"/>
                <a:chOff x="5090143" y="4394222"/>
                <a:chExt cx="1000087" cy="1492052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0C4A02F3-A917-B04A-6E57-809C9D176AD3}"/>
                    </a:ext>
                  </a:extLst>
                </p:cNvPr>
                <p:cNvGrpSpPr/>
                <p:nvPr/>
              </p:nvGrpSpPr>
              <p:grpSpPr>
                <a:xfrm rot="16200000">
                  <a:off x="4655944" y="5060170"/>
                  <a:ext cx="1070994" cy="202595"/>
                  <a:chOff x="3211586" y="3685823"/>
                  <a:chExt cx="1070994" cy="202595"/>
                </a:xfrm>
              </p:grpSpPr>
              <p:cxnSp>
                <p:nvCxnSpPr>
                  <p:cNvPr id="19" name="Straight Connector 18">
                    <a:extLst>
                      <a:ext uri="{FF2B5EF4-FFF2-40B4-BE49-F238E27FC236}">
                        <a16:creationId xmlns:a16="http://schemas.microsoft.com/office/drawing/2014/main" id="{D5A986AD-803B-7F3E-34CA-07511E0B544A}"/>
                      </a:ext>
                    </a:extLst>
                  </p:cNvPr>
                  <p:cNvCxnSpPr/>
                  <p:nvPr/>
                </p:nvCxnSpPr>
                <p:spPr>
                  <a:xfrm>
                    <a:off x="3211586" y="3689198"/>
                    <a:ext cx="1070994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ED02A057-2FD3-1725-D12E-75AE8C9BB9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17953" y="3685824"/>
                    <a:ext cx="0" cy="202594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48CE4274-36D1-5579-EEC2-4F13632387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78642" y="3685823"/>
                    <a:ext cx="0" cy="202594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3" name="Subtitle 2">
                  <a:extLst>
                    <a:ext uri="{FF2B5EF4-FFF2-40B4-BE49-F238E27FC236}">
                      <a16:creationId xmlns:a16="http://schemas.microsoft.com/office/drawing/2014/main" id="{FB7E5ADC-D03D-B1F2-B1BB-9EB9EC814AC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94853" y="4394222"/>
                  <a:ext cx="795377" cy="46349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ctr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>
                    <a:lnSpc>
                      <a:spcPct val="150000"/>
                    </a:lnSpc>
                  </a:pPr>
                  <a:r>
                    <a:rPr lang="en-US" sz="15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Alight</a:t>
                  </a:r>
                </a:p>
                <a:p>
                  <a:pPr algn="l">
                    <a:lnSpc>
                      <a:spcPct val="150000"/>
                    </a:lnSpc>
                  </a:pPr>
                  <a:endParaRPr lang="en-US" sz="18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" name="Subtitle 2">
                  <a:extLst>
                    <a:ext uri="{FF2B5EF4-FFF2-40B4-BE49-F238E27FC236}">
                      <a16:creationId xmlns:a16="http://schemas.microsoft.com/office/drawing/2014/main" id="{A0AA0F6E-32B5-2371-DEA7-F2AB46B9ECC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25943" y="5422783"/>
                  <a:ext cx="795377" cy="46349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ctr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>
                    <a:lnSpc>
                      <a:spcPct val="150000"/>
                    </a:lnSpc>
                  </a:pPr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Dark</a:t>
                  </a:r>
                </a:p>
              </p:txBody>
            </p:sp>
          </p:grp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A4CEBC2-2384-2A0F-6DDF-7C3B47D137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1920" y="3300424"/>
                <a:ext cx="1588" cy="22963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" name="Subtitle 2">
              <a:extLst>
                <a:ext uri="{FF2B5EF4-FFF2-40B4-BE49-F238E27FC236}">
                  <a16:creationId xmlns:a16="http://schemas.microsoft.com/office/drawing/2014/main" id="{0F12DA56-B29E-289E-0794-2DB6D73121BA}"/>
                </a:ext>
              </a:extLst>
            </p:cNvPr>
            <p:cNvSpPr txBox="1">
              <a:spLocks/>
            </p:cNvSpPr>
            <p:nvPr/>
          </p:nvSpPr>
          <p:spPr>
            <a:xfrm>
              <a:off x="6685282" y="2625555"/>
              <a:ext cx="1627674" cy="62444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PhyD GC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D694C48-9A47-2AC0-CCA4-2C8CCFACFB16}"/>
                </a:ext>
              </a:extLst>
            </p:cNvPr>
            <p:cNvSpPr txBox="1"/>
            <p:nvPr/>
          </p:nvSpPr>
          <p:spPr>
            <a:xfrm>
              <a:off x="5833345" y="3377758"/>
              <a:ext cx="24200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B211AE-B816-28A5-619F-03CFCAEE64D8}"/>
                </a:ext>
              </a:extLst>
            </p:cNvPr>
            <p:cNvSpPr txBox="1"/>
            <p:nvPr/>
          </p:nvSpPr>
          <p:spPr>
            <a:xfrm>
              <a:off x="5036559" y="4597710"/>
              <a:ext cx="2090331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i="1" dirty="0"/>
                <a:t>C. acnes </a:t>
              </a:r>
              <a:r>
                <a:rPr lang="en-US" sz="1400" dirty="0"/>
                <a:t>67.2%</a:t>
              </a:r>
            </a:p>
            <a:p>
              <a:pPr marL="342900" indent="-342900">
                <a:buAutoNum type="alphaUcPeriod" startAt="16"/>
              </a:pPr>
              <a:r>
                <a:rPr lang="en-US" sz="1400" b="0" i="1" dirty="0">
                  <a:solidFill>
                    <a:srgbClr val="2C3143"/>
                  </a:solidFill>
                  <a:effectLst/>
                  <a:latin typeface="Atkinson Hyperlegible"/>
                </a:rPr>
                <a:t>chengduensis</a:t>
              </a:r>
              <a:r>
                <a:rPr lang="en-US" sz="1400" i="1" dirty="0"/>
                <a:t>  </a:t>
              </a:r>
              <a:r>
                <a:rPr lang="en-US" sz="1400" dirty="0"/>
                <a:t>29.1%</a:t>
              </a:r>
            </a:p>
            <a:p>
              <a:r>
                <a:rPr lang="en-US" sz="1400" i="1" dirty="0"/>
                <a:t>E. coli </a:t>
              </a:r>
              <a:r>
                <a:rPr lang="en-US" sz="1400" dirty="0"/>
                <a:t>3.6%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640DDE4-55FB-B1F4-056C-DE3BBD3B7C68}"/>
                </a:ext>
              </a:extLst>
            </p:cNvPr>
            <p:cNvSpPr txBox="1"/>
            <p:nvPr/>
          </p:nvSpPr>
          <p:spPr>
            <a:xfrm>
              <a:off x="11728010" y="3380414"/>
              <a:ext cx="24200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5B0017E-0C64-82C5-CCE5-AC7468C6C920}"/>
                </a:ext>
              </a:extLst>
            </p:cNvPr>
            <p:cNvSpPr txBox="1"/>
            <p:nvPr/>
          </p:nvSpPr>
          <p:spPr>
            <a:xfrm>
              <a:off x="8107234" y="3377758"/>
              <a:ext cx="24200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E789485-16E6-DD94-9739-859288271F73}"/>
                </a:ext>
              </a:extLst>
            </p:cNvPr>
            <p:cNvSpPr txBox="1"/>
            <p:nvPr/>
          </p:nvSpPr>
          <p:spPr>
            <a:xfrm>
              <a:off x="9206085" y="4595318"/>
              <a:ext cx="12116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i="1" dirty="0"/>
                <a:t>E. coli </a:t>
              </a:r>
              <a:r>
                <a:rPr lang="en-US" sz="1400" dirty="0"/>
                <a:t>100% 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4EEF0CC-E1AE-4DB0-7E7B-B2155DC27CBF}"/>
                </a:ext>
              </a:extLst>
            </p:cNvPr>
            <p:cNvSpPr txBox="1"/>
            <p:nvPr/>
          </p:nvSpPr>
          <p:spPr>
            <a:xfrm>
              <a:off x="10863679" y="4599292"/>
              <a:ext cx="12116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i="1" dirty="0"/>
                <a:t>E. coli </a:t>
              </a:r>
              <a:r>
                <a:rPr lang="en-US" sz="1400" dirty="0"/>
                <a:t>100% 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E817791-A809-599C-BBC5-E824BC85EAB1}"/>
                </a:ext>
              </a:extLst>
            </p:cNvPr>
            <p:cNvSpPr txBox="1"/>
            <p:nvPr/>
          </p:nvSpPr>
          <p:spPr>
            <a:xfrm>
              <a:off x="9158153" y="3571026"/>
              <a:ext cx="1705526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i="1" dirty="0"/>
                <a:t>C. caeni </a:t>
              </a:r>
              <a:r>
                <a:rPr lang="en-US" sz="1400" dirty="0"/>
                <a:t>88.2%</a:t>
              </a:r>
            </a:p>
            <a:p>
              <a:r>
                <a:rPr lang="en-US" sz="1400" i="1" dirty="0"/>
                <a:t>T. fonticaldi </a:t>
              </a:r>
              <a:r>
                <a:rPr lang="en-US" sz="1400" dirty="0"/>
                <a:t>6.4%</a:t>
              </a:r>
            </a:p>
            <a:p>
              <a:r>
                <a:rPr lang="en-US" sz="1400" i="1" dirty="0"/>
                <a:t>D. bacterium </a:t>
              </a:r>
              <a:r>
                <a:rPr lang="en-US" sz="1400" dirty="0"/>
                <a:t>5.3%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1DA5E6-6A63-3BC7-BD1A-5DA196813DB6}"/>
                </a:ext>
              </a:extLst>
            </p:cNvPr>
            <p:cNvSpPr txBox="1"/>
            <p:nvPr/>
          </p:nvSpPr>
          <p:spPr>
            <a:xfrm>
              <a:off x="7253534" y="4633369"/>
              <a:ext cx="16276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i="1" dirty="0"/>
                <a:t>A. acidicola </a:t>
              </a:r>
              <a:r>
                <a:rPr lang="en-US" sz="1400" dirty="0"/>
                <a:t>100%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022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species&#10;&#10;Description automatically generated with medium confidence">
            <a:extLst>
              <a:ext uri="{FF2B5EF4-FFF2-40B4-BE49-F238E27FC236}">
                <a16:creationId xmlns:a16="http://schemas.microsoft.com/office/drawing/2014/main" id="{C12A202F-A9C0-4E80-3319-CF7A48FD4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035" y="3654289"/>
            <a:ext cx="4187952" cy="30266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08D0EE-B592-A579-0017-A8C353C52C3B}"/>
              </a:ext>
            </a:extLst>
          </p:cNvPr>
          <p:cNvSpPr txBox="1"/>
          <p:nvPr/>
        </p:nvSpPr>
        <p:spPr>
          <a:xfrm>
            <a:off x="0" y="19414"/>
            <a:ext cx="7382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Bacteria – Col-0 PhyD FLT – Col-0 PhyD GC – Col-0 FLT – Col-0 GC Alight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1A0AC4B3-5D8E-7E28-2D5B-7128306D3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33" y="556224"/>
            <a:ext cx="3514344" cy="302666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F57AC96-AD1B-DC01-546D-5C0F56335D5F}"/>
              </a:ext>
            </a:extLst>
          </p:cNvPr>
          <p:cNvGrpSpPr/>
          <p:nvPr/>
        </p:nvGrpSpPr>
        <p:grpSpPr>
          <a:xfrm>
            <a:off x="475429" y="484822"/>
            <a:ext cx="6463258" cy="3236565"/>
            <a:chOff x="475429" y="484822"/>
            <a:chExt cx="6463258" cy="323656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B11FFF-8D20-AD11-E18F-BC28D464F09A}"/>
                </a:ext>
              </a:extLst>
            </p:cNvPr>
            <p:cNvSpPr txBox="1"/>
            <p:nvPr/>
          </p:nvSpPr>
          <p:spPr>
            <a:xfrm>
              <a:off x="475429" y="484823"/>
              <a:ext cx="40312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a)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4A77D5E-A940-5960-AD37-4F79488B28BB}"/>
                </a:ext>
              </a:extLst>
            </p:cNvPr>
            <p:cNvSpPr txBox="1"/>
            <p:nvPr/>
          </p:nvSpPr>
          <p:spPr>
            <a:xfrm>
              <a:off x="6535564" y="484822"/>
              <a:ext cx="40312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b)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F9D32EA-C165-6695-1D35-93052EB5F610}"/>
                </a:ext>
              </a:extLst>
            </p:cNvPr>
            <p:cNvSpPr txBox="1"/>
            <p:nvPr/>
          </p:nvSpPr>
          <p:spPr>
            <a:xfrm>
              <a:off x="3670912" y="3444388"/>
              <a:ext cx="40312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c)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2" name="Picture 11" descr="A graph of a number of positive and negative numbers&#10;&#10;Description automatically generated with medium confidence">
            <a:extLst>
              <a:ext uri="{FF2B5EF4-FFF2-40B4-BE49-F238E27FC236}">
                <a16:creationId xmlns:a16="http://schemas.microsoft.com/office/drawing/2014/main" id="{EBD3CDE1-6BD9-0361-F63E-058F0A76AA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166" y="556224"/>
            <a:ext cx="3169920" cy="302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03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E274EB27-FA9F-A43B-6708-6D4E9147A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90" y="562319"/>
            <a:ext cx="3544824" cy="3020568"/>
          </a:xfrm>
          <a:prstGeom prst="rect">
            <a:avLst/>
          </a:prstGeom>
        </p:spPr>
      </p:pic>
      <p:pic>
        <p:nvPicPr>
          <p:cNvPr id="7" name="Picture 6" descr="A graph of different colors&#10;&#10;Description automatically generated">
            <a:extLst>
              <a:ext uri="{FF2B5EF4-FFF2-40B4-BE49-F238E27FC236}">
                <a16:creationId xmlns:a16="http://schemas.microsoft.com/office/drawing/2014/main" id="{A11D347C-EFC7-9598-7D09-640C8B733A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473" y="3582887"/>
            <a:ext cx="3803904" cy="29992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B11FFF-8D20-AD11-E18F-BC28D464F09A}"/>
              </a:ext>
            </a:extLst>
          </p:cNvPr>
          <p:cNvSpPr txBox="1"/>
          <p:nvPr/>
        </p:nvSpPr>
        <p:spPr>
          <a:xfrm>
            <a:off x="475429" y="484823"/>
            <a:ext cx="4031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A77D5E-A940-5960-AD37-4F79488B28BB}"/>
              </a:ext>
            </a:extLst>
          </p:cNvPr>
          <p:cNvSpPr txBox="1"/>
          <p:nvPr/>
        </p:nvSpPr>
        <p:spPr>
          <a:xfrm>
            <a:off x="6535564" y="484822"/>
            <a:ext cx="4031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08D0EE-B592-A579-0017-A8C353C52C3B}"/>
              </a:ext>
            </a:extLst>
          </p:cNvPr>
          <p:cNvSpPr txBox="1"/>
          <p:nvPr/>
        </p:nvSpPr>
        <p:spPr>
          <a:xfrm>
            <a:off x="0" y="19414"/>
            <a:ext cx="7382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Bacteria – Col-0 PhyD FLT – Col-0 PhyD GC – Col-0 FLT – Col-0 GC Dark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603E75-DE07-426F-AD89-4CBB73490FBE}"/>
              </a:ext>
            </a:extLst>
          </p:cNvPr>
          <p:cNvSpPr txBox="1"/>
          <p:nvPr/>
        </p:nvSpPr>
        <p:spPr>
          <a:xfrm>
            <a:off x="475429" y="484823"/>
            <a:ext cx="4031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D9D4ED-9F2C-BDAE-1A89-E40696DE1EE1}"/>
              </a:ext>
            </a:extLst>
          </p:cNvPr>
          <p:cNvSpPr txBox="1"/>
          <p:nvPr/>
        </p:nvSpPr>
        <p:spPr>
          <a:xfrm>
            <a:off x="6535564" y="484822"/>
            <a:ext cx="4031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8F64DC-DFE7-8884-D4A5-73BF831B53B6}"/>
              </a:ext>
            </a:extLst>
          </p:cNvPr>
          <p:cNvSpPr txBox="1"/>
          <p:nvPr/>
        </p:nvSpPr>
        <p:spPr>
          <a:xfrm>
            <a:off x="3670912" y="3444388"/>
            <a:ext cx="4031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31A7616E-D4B2-269C-1266-5A12C2F156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687" y="455423"/>
            <a:ext cx="3294888" cy="299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01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species and unclassified&#10;&#10;Description automatically generated">
            <a:extLst>
              <a:ext uri="{FF2B5EF4-FFF2-40B4-BE49-F238E27FC236}">
                <a16:creationId xmlns:a16="http://schemas.microsoft.com/office/drawing/2014/main" id="{DF45A23D-9DAF-9BF2-41C2-F057A4D01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006" y="567483"/>
            <a:ext cx="2868168" cy="3008376"/>
          </a:xfrm>
          <a:prstGeom prst="rect">
            <a:avLst/>
          </a:prstGeom>
        </p:spPr>
      </p:pic>
      <p:pic>
        <p:nvPicPr>
          <p:cNvPr id="7" name="Picture 6" descr="A graph of different species&#10;&#10;Description automatically generated">
            <a:extLst>
              <a:ext uri="{FF2B5EF4-FFF2-40B4-BE49-F238E27FC236}">
                <a16:creationId xmlns:a16="http://schemas.microsoft.com/office/drawing/2014/main" id="{4CC863B1-EDC1-EB10-5D8B-E23E06C98C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608" y="3825768"/>
            <a:ext cx="3489960" cy="29778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29503F-A667-267A-7565-1BF8DF7AE259}"/>
              </a:ext>
            </a:extLst>
          </p:cNvPr>
          <p:cNvSpPr txBox="1"/>
          <p:nvPr/>
        </p:nvSpPr>
        <p:spPr>
          <a:xfrm>
            <a:off x="-1" y="19414"/>
            <a:ext cx="62372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Bacteria -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Ws-0 GC – Col-0 PhyD GC – Col-0 GC Alight and Dark </a:t>
            </a:r>
          </a:p>
        </p:txBody>
      </p:sp>
      <p:pic>
        <p:nvPicPr>
          <p:cNvPr id="3" name="Picture 2" descr="A graph of a family and enterobacter&#10;&#10;Description automatically generated">
            <a:extLst>
              <a:ext uri="{FF2B5EF4-FFF2-40B4-BE49-F238E27FC236}">
                <a16:creationId xmlns:a16="http://schemas.microsoft.com/office/drawing/2014/main" id="{2F4C45E1-2348-2FC2-81AA-4B372AA171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608" y="577315"/>
            <a:ext cx="3383280" cy="2977896"/>
          </a:xfrm>
          <a:prstGeom prst="rect">
            <a:avLst/>
          </a:prstGeom>
        </p:spPr>
      </p:pic>
      <p:pic>
        <p:nvPicPr>
          <p:cNvPr id="6" name="Picture 5" descr="A graph of different colors and numbers&#10;&#10;Description automatically generated with medium confidence">
            <a:extLst>
              <a:ext uri="{FF2B5EF4-FFF2-40B4-BE49-F238E27FC236}">
                <a16:creationId xmlns:a16="http://schemas.microsoft.com/office/drawing/2014/main" id="{1508AAC4-FF0F-2691-9A96-574DB5F13E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006" y="3815936"/>
            <a:ext cx="3081528" cy="29809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1E468D7-B53A-CA31-5878-C26BD18B4402}"/>
              </a:ext>
            </a:extLst>
          </p:cNvPr>
          <p:cNvSpPr txBox="1"/>
          <p:nvPr/>
        </p:nvSpPr>
        <p:spPr>
          <a:xfrm>
            <a:off x="1311173" y="484823"/>
            <a:ext cx="4031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4C4FBA-E4B9-3671-F5C7-9236EA53F158}"/>
              </a:ext>
            </a:extLst>
          </p:cNvPr>
          <p:cNvSpPr txBox="1"/>
          <p:nvPr/>
        </p:nvSpPr>
        <p:spPr>
          <a:xfrm>
            <a:off x="5375356" y="484822"/>
            <a:ext cx="4031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EA70E6-AB35-7045-0B33-23D41B8C6E99}"/>
              </a:ext>
            </a:extLst>
          </p:cNvPr>
          <p:cNvSpPr txBox="1"/>
          <p:nvPr/>
        </p:nvSpPr>
        <p:spPr>
          <a:xfrm>
            <a:off x="1311172" y="3406879"/>
            <a:ext cx="4031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1C9912-D43A-7A72-5EE0-DF02A4A000F9}"/>
              </a:ext>
            </a:extLst>
          </p:cNvPr>
          <p:cNvSpPr txBox="1"/>
          <p:nvPr/>
        </p:nvSpPr>
        <p:spPr>
          <a:xfrm>
            <a:off x="5378645" y="3403658"/>
            <a:ext cx="4031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522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1FF9C856-E3BB-0F9D-B14B-DF4966056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52" y="666649"/>
            <a:ext cx="3413760" cy="3026664"/>
          </a:xfrm>
          <a:prstGeom prst="rect">
            <a:avLst/>
          </a:prstGeom>
        </p:spPr>
      </p:pic>
      <p:pic>
        <p:nvPicPr>
          <p:cNvPr id="3" name="Picture 2" descr="A chart of different colors and sizes&#10;&#10;Description automatically generated with medium confidence">
            <a:extLst>
              <a:ext uri="{FF2B5EF4-FFF2-40B4-BE49-F238E27FC236}">
                <a16:creationId xmlns:a16="http://schemas.microsoft.com/office/drawing/2014/main" id="{A04F82BA-1D97-FE4B-1AB4-DE4E188AE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035" y="3582887"/>
            <a:ext cx="3944112" cy="30266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60170E-E5E9-B290-E37E-086B4C5AB0B0}"/>
              </a:ext>
            </a:extLst>
          </p:cNvPr>
          <p:cNvSpPr txBox="1"/>
          <p:nvPr/>
        </p:nvSpPr>
        <p:spPr>
          <a:xfrm>
            <a:off x="-1" y="19414"/>
            <a:ext cx="62372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Bacteria -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Ws-0 FLT – Col-0 PhyD FLT – Col-0 FLT Alight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6C91D03-4130-12E3-A710-2F8147713A1F}"/>
              </a:ext>
            </a:extLst>
          </p:cNvPr>
          <p:cNvGrpSpPr/>
          <p:nvPr/>
        </p:nvGrpSpPr>
        <p:grpSpPr>
          <a:xfrm>
            <a:off x="475429" y="484822"/>
            <a:ext cx="6463258" cy="3236565"/>
            <a:chOff x="475429" y="484822"/>
            <a:chExt cx="6463258" cy="323656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9688F7-01B9-B5BC-6BE4-ACB5F5CA6D74}"/>
                </a:ext>
              </a:extLst>
            </p:cNvPr>
            <p:cNvSpPr txBox="1"/>
            <p:nvPr/>
          </p:nvSpPr>
          <p:spPr>
            <a:xfrm>
              <a:off x="475429" y="484823"/>
              <a:ext cx="40312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a)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4396CCA-1F68-6342-AD8B-0219520AC94C}"/>
                </a:ext>
              </a:extLst>
            </p:cNvPr>
            <p:cNvSpPr txBox="1"/>
            <p:nvPr/>
          </p:nvSpPr>
          <p:spPr>
            <a:xfrm>
              <a:off x="6535564" y="484822"/>
              <a:ext cx="40312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b)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E45A3B-EDF0-A2A6-B2A0-7E7C67650D24}"/>
                </a:ext>
              </a:extLst>
            </p:cNvPr>
            <p:cNvSpPr txBox="1"/>
            <p:nvPr/>
          </p:nvSpPr>
          <p:spPr>
            <a:xfrm>
              <a:off x="3670912" y="3444388"/>
              <a:ext cx="40312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c)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14" descr="A graph of different types of flight&#10;&#10;Description automatically generated with medium confidence">
            <a:extLst>
              <a:ext uri="{FF2B5EF4-FFF2-40B4-BE49-F238E27FC236}">
                <a16:creationId xmlns:a16="http://schemas.microsoft.com/office/drawing/2014/main" id="{214FB318-783E-EE3E-20A6-776504E0A3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687" y="556223"/>
            <a:ext cx="3224784" cy="302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24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1398</Words>
  <Application>Microsoft Macintosh PowerPoint</Application>
  <PresentationFormat>Widescreen</PresentationFormat>
  <Paragraphs>237</Paragraphs>
  <Slides>42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Aptos</vt:lpstr>
      <vt:lpstr>Aptos Display</vt:lpstr>
      <vt:lpstr>Arial</vt:lpstr>
      <vt:lpstr>Atkinson Hyperlegible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zerrin kozma</dc:creator>
  <cp:lastModifiedBy>Barker, Richard John {he, him} (ARC-SCR)[Blue Marble Space]</cp:lastModifiedBy>
  <cp:revision>7</cp:revision>
  <dcterms:created xsi:type="dcterms:W3CDTF">2024-06-23T08:22:52Z</dcterms:created>
  <dcterms:modified xsi:type="dcterms:W3CDTF">2024-07-03T00:36:54Z</dcterms:modified>
</cp:coreProperties>
</file>